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9" r:id="rId4"/>
    <p:sldId id="260" r:id="rId5"/>
    <p:sldId id="263" r:id="rId6"/>
    <p:sldId id="272" r:id="rId7"/>
    <p:sldId id="262" r:id="rId8"/>
    <p:sldId id="276" r:id="rId9"/>
    <p:sldId id="261" r:id="rId10"/>
    <p:sldId id="268" r:id="rId11"/>
    <p:sldId id="265" r:id="rId12"/>
    <p:sldId id="269" r:id="rId13"/>
    <p:sldId id="266" r:id="rId14"/>
    <p:sldId id="273" r:id="rId15"/>
    <p:sldId id="274" r:id="rId16"/>
    <p:sldId id="275" r:id="rId17"/>
    <p:sldId id="267" r:id="rId18"/>
    <p:sldId id="270" r:id="rId19"/>
    <p:sldId id="271" r:id="rId2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EADD"/>
    <a:srgbClr val="6EF5F8"/>
    <a:srgbClr val="00FF99"/>
    <a:srgbClr val="66FFCC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5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5165-F054-40F1-B928-7C9C0D866CE1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91C2-D264-4AAE-A0C2-6208CF583F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9013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5165-F054-40F1-B928-7C9C0D866CE1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91C2-D264-4AAE-A0C2-6208CF583F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3642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5165-F054-40F1-B928-7C9C0D866CE1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91C2-D264-4AAE-A0C2-6208CF583F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7220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5165-F054-40F1-B928-7C9C0D866CE1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91C2-D264-4AAE-A0C2-6208CF583F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1788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5165-F054-40F1-B928-7C9C0D866CE1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91C2-D264-4AAE-A0C2-6208CF583F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6741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5165-F054-40F1-B928-7C9C0D866CE1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91C2-D264-4AAE-A0C2-6208CF583F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9908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5165-F054-40F1-B928-7C9C0D866CE1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91C2-D264-4AAE-A0C2-6208CF583F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9110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5165-F054-40F1-B928-7C9C0D866CE1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91C2-D264-4AAE-A0C2-6208CF583F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4059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5165-F054-40F1-B928-7C9C0D866CE1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91C2-D264-4AAE-A0C2-6208CF583F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013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5165-F054-40F1-B928-7C9C0D866CE1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91C2-D264-4AAE-A0C2-6208CF583F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4770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5165-F054-40F1-B928-7C9C0D866CE1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91C2-D264-4AAE-A0C2-6208CF583F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2935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75165-F054-40F1-B928-7C9C0D866CE1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E91C2-D264-4AAE-A0C2-6208CF583F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48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8735" y="1213864"/>
            <a:ext cx="9254530" cy="2536156"/>
          </a:xfrm>
          <a:prstGeom prst="rect">
            <a:avLst/>
          </a:prstGeom>
        </p:spPr>
      </p:pic>
      <p:sp>
        <p:nvSpPr>
          <p:cNvPr id="7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/>
          <a:p>
            <a:r>
              <a:rPr lang="de-DE" sz="3600" dirty="0" smtClean="0"/>
              <a:t>Bürgerhaushalt 2025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902766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b="1" i="1" dirty="0" smtClean="0"/>
              <a:t>Wo kommt das Geld für die Kommunen her?</a:t>
            </a:r>
            <a:endParaRPr lang="de-DE" b="1" i="1" dirty="0"/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1638" y="1428901"/>
            <a:ext cx="11121648" cy="4971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de-DE" sz="2000" b="1" dirty="0">
                <a:solidFill>
                  <a:prstClr val="black"/>
                </a:solidFill>
              </a:rPr>
              <a:t>Einnahmen aus Gebühren und Beiträgen </a:t>
            </a:r>
          </a:p>
          <a:p>
            <a:pPr lvl="0" algn="l"/>
            <a:r>
              <a:rPr lang="de-DE" sz="2000" b="1" dirty="0">
                <a:solidFill>
                  <a:prstClr val="black"/>
                </a:solidFill>
              </a:rPr>
              <a:t>Benutzungsgebühren</a:t>
            </a:r>
            <a:r>
              <a:rPr lang="de-DE" sz="2000" dirty="0">
                <a:solidFill>
                  <a:prstClr val="black"/>
                </a:solidFill>
              </a:rPr>
              <a:t>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prstClr val="black"/>
                </a:solidFill>
              </a:rPr>
              <a:t>die </a:t>
            </a:r>
            <a:r>
              <a:rPr lang="de-DE" sz="2000" dirty="0">
                <a:solidFill>
                  <a:prstClr val="black"/>
                </a:solidFill>
              </a:rPr>
              <a:t>Gemeinde Rockenberg erhebt Gebühren für verschiedene Dienstleistungen wie </a:t>
            </a:r>
            <a:r>
              <a:rPr lang="de-DE" sz="2000" dirty="0" smtClean="0">
                <a:solidFill>
                  <a:prstClr val="black"/>
                </a:solidFill>
              </a:rPr>
              <a:t>z.B</a:t>
            </a:r>
            <a:r>
              <a:rPr lang="de-DE" sz="2000" dirty="0">
                <a:solidFill>
                  <a:prstClr val="black"/>
                </a:solidFill>
              </a:rPr>
              <a:t>. Wasser und Abwasser, Müllentsorgung, Nutzung von der Sporthalle und </a:t>
            </a:r>
            <a:r>
              <a:rPr lang="de-DE" sz="2000" dirty="0" smtClean="0">
                <a:solidFill>
                  <a:prstClr val="black"/>
                </a:solidFill>
              </a:rPr>
              <a:t>dem Bürgerhaus</a:t>
            </a:r>
            <a:r>
              <a:rPr lang="de-DE" sz="2000" dirty="0">
                <a:solidFill>
                  <a:prstClr val="black"/>
                </a:solidFill>
              </a:rPr>
              <a:t>, Verwaltungsgebühren. Diese Gebühren sind eine wichtige Einnahmequelle zur Deckung der Kosten für die Dienste.</a:t>
            </a:r>
          </a:p>
          <a:p>
            <a:pPr lvl="0" algn="l"/>
            <a:r>
              <a:rPr lang="de-DE" sz="2000" b="1" dirty="0">
                <a:solidFill>
                  <a:prstClr val="black"/>
                </a:solidFill>
              </a:rPr>
              <a:t>Sonderbeiträge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prstClr val="black"/>
                </a:solidFill>
              </a:rPr>
              <a:t>bei </a:t>
            </a:r>
            <a:r>
              <a:rPr lang="de-DE" sz="2000" dirty="0">
                <a:solidFill>
                  <a:prstClr val="black"/>
                </a:solidFill>
              </a:rPr>
              <a:t>größeren Baumaßnahmen wie z.B. Ausbau oder Sanierung von Straßen, können laut Satzung ein Teil der Kosten auf Anlieger umgelegt werden. Diese Beiträge helfen, die Investitionskosten gerecht zu verteilen. </a:t>
            </a:r>
          </a:p>
          <a:p>
            <a:pPr lvl="0" algn="l"/>
            <a:r>
              <a:rPr lang="de-DE" sz="2000" b="1" dirty="0">
                <a:solidFill>
                  <a:prstClr val="black"/>
                </a:solidFill>
              </a:rPr>
              <a:t>Sonstige </a:t>
            </a:r>
            <a:r>
              <a:rPr lang="de-DE" sz="2000" b="1" dirty="0" smtClean="0">
                <a:solidFill>
                  <a:prstClr val="black"/>
                </a:solidFill>
              </a:rPr>
              <a:t>Einnahmen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prstClr val="black"/>
                </a:solidFill>
              </a:rPr>
              <a:t>Durch z.B. Pacht- </a:t>
            </a:r>
            <a:r>
              <a:rPr lang="de-DE" sz="2000" dirty="0">
                <a:solidFill>
                  <a:prstClr val="black"/>
                </a:solidFill>
              </a:rPr>
              <a:t>oder Mieteinnahmen. Auch diese Einnahmen fließen in die </a:t>
            </a:r>
            <a:r>
              <a:rPr lang="de-DE" sz="2000" dirty="0" smtClean="0">
                <a:solidFill>
                  <a:prstClr val="black"/>
                </a:solidFill>
              </a:rPr>
              <a:t>Gemeindekasse.</a:t>
            </a:r>
            <a:endParaRPr lang="de-DE" sz="2000" dirty="0">
              <a:solidFill>
                <a:prstClr val="black"/>
              </a:solidFill>
            </a:endParaRPr>
          </a:p>
          <a:p>
            <a:pPr lvl="0" algn="l"/>
            <a:r>
              <a:rPr lang="de-DE" sz="2000" b="1" dirty="0">
                <a:solidFill>
                  <a:prstClr val="black"/>
                </a:solidFill>
              </a:rPr>
              <a:t>Sonstige Erlöse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prstClr val="black"/>
                </a:solidFill>
              </a:rPr>
              <a:t>Einnahmen </a:t>
            </a:r>
            <a:r>
              <a:rPr lang="de-DE" sz="2000" dirty="0">
                <a:solidFill>
                  <a:prstClr val="black"/>
                </a:solidFill>
              </a:rPr>
              <a:t>aus Veranstaltungen, Verkauf von Gemeindeeigentum. Auch diese </a:t>
            </a:r>
            <a:r>
              <a:rPr lang="de-DE" sz="2000" dirty="0" smtClean="0">
                <a:solidFill>
                  <a:prstClr val="black"/>
                </a:solidFill>
              </a:rPr>
              <a:t>                                     Einnahmen </a:t>
            </a:r>
            <a:r>
              <a:rPr lang="de-DE" sz="2000" dirty="0">
                <a:solidFill>
                  <a:prstClr val="black"/>
                </a:solidFill>
              </a:rPr>
              <a:t>tragen zur finanziellen Stabilität bei, sind oft unregelmäßig.</a:t>
            </a:r>
          </a:p>
          <a:p>
            <a:pPr algn="l"/>
            <a:endParaRPr lang="de-DE" dirty="0" smtClean="0">
              <a:solidFill>
                <a:prstClr val="black"/>
              </a:solidFill>
            </a:endParaRPr>
          </a:p>
          <a:p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3877766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b="1" i="1" dirty="0" smtClean="0"/>
              <a:t>Wo geht das Geld hin?</a:t>
            </a:r>
            <a:endParaRPr lang="de-DE" b="1" i="1" dirty="0"/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1638" y="1428901"/>
            <a:ext cx="11311192" cy="4971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de-DE" b="1" dirty="0">
                <a:solidFill>
                  <a:prstClr val="black"/>
                </a:solidFill>
              </a:rPr>
              <a:t>Bildung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de-DE" dirty="0">
                <a:solidFill>
                  <a:prstClr val="black"/>
                </a:solidFill>
              </a:rPr>
              <a:t>Finanzierung von Schulen(Schulumlage an den Wetteraukreis) </a:t>
            </a:r>
            <a:r>
              <a:rPr lang="de-DE" dirty="0" smtClean="0">
                <a:solidFill>
                  <a:prstClr val="black"/>
                </a:solidFill>
              </a:rPr>
              <a:t>Kindertagesstätten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endParaRPr lang="de-DE" dirty="0">
              <a:solidFill>
                <a:prstClr val="black"/>
              </a:solidFill>
            </a:endParaRPr>
          </a:p>
          <a:p>
            <a:pPr lvl="0" algn="l"/>
            <a:r>
              <a:rPr lang="de-DE" b="1" dirty="0">
                <a:solidFill>
                  <a:prstClr val="black"/>
                </a:solidFill>
              </a:rPr>
              <a:t>Soziale Unterstützung 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de-DE" dirty="0">
                <a:solidFill>
                  <a:prstClr val="black"/>
                </a:solidFill>
              </a:rPr>
              <a:t>Integration von Flüchtlingen und Hilfen für bedürftige </a:t>
            </a:r>
            <a:r>
              <a:rPr lang="de-DE" dirty="0" smtClean="0">
                <a:solidFill>
                  <a:prstClr val="black"/>
                </a:solidFill>
              </a:rPr>
              <a:t>Bürger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endParaRPr lang="de-DE" dirty="0">
              <a:solidFill>
                <a:prstClr val="black"/>
              </a:solidFill>
            </a:endParaRPr>
          </a:p>
          <a:p>
            <a:pPr lvl="0" algn="l"/>
            <a:r>
              <a:rPr lang="de-DE" b="1" dirty="0">
                <a:solidFill>
                  <a:prstClr val="black"/>
                </a:solidFill>
              </a:rPr>
              <a:t>Infrastruktur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de-DE" dirty="0">
                <a:solidFill>
                  <a:prstClr val="black"/>
                </a:solidFill>
              </a:rPr>
              <a:t>Bau und Instandhaltung von Straßen und Wegen der Gemeinde 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de-DE" dirty="0">
                <a:solidFill>
                  <a:prstClr val="black"/>
                </a:solidFill>
              </a:rPr>
              <a:t>Unterhaltung und Pflege von öffentliche Einrichtungen </a:t>
            </a:r>
            <a:r>
              <a:rPr lang="de-DE" dirty="0" smtClean="0">
                <a:solidFill>
                  <a:prstClr val="black"/>
                </a:solidFill>
              </a:rPr>
              <a:t>z.B. </a:t>
            </a:r>
            <a:r>
              <a:rPr lang="de-DE" dirty="0">
                <a:solidFill>
                  <a:prstClr val="black"/>
                </a:solidFill>
              </a:rPr>
              <a:t>Gemeindegebäude </a:t>
            </a:r>
          </a:p>
          <a:p>
            <a:pPr algn="l"/>
            <a:endParaRPr lang="de-DE" dirty="0" smtClean="0">
              <a:solidFill>
                <a:prstClr val="black"/>
              </a:solidFill>
            </a:endParaRPr>
          </a:p>
          <a:p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769537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b="1" i="1" dirty="0" smtClean="0"/>
              <a:t>Wo geht das Geld hin?</a:t>
            </a:r>
            <a:endParaRPr lang="de-DE" b="1" i="1" dirty="0"/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1638" y="1428901"/>
            <a:ext cx="11311192" cy="4971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de-DE" b="1" dirty="0">
                <a:solidFill>
                  <a:prstClr val="black"/>
                </a:solidFill>
              </a:rPr>
              <a:t>Müllentsorgung</a:t>
            </a:r>
            <a:r>
              <a:rPr lang="de-DE" dirty="0">
                <a:solidFill>
                  <a:prstClr val="black"/>
                </a:solidFill>
              </a:rPr>
              <a:t> 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de-DE" dirty="0">
                <a:solidFill>
                  <a:prstClr val="black"/>
                </a:solidFill>
              </a:rPr>
              <a:t>Kosten für die Abfallwirtschaft und </a:t>
            </a:r>
            <a:r>
              <a:rPr lang="de-DE" dirty="0" smtClean="0">
                <a:solidFill>
                  <a:prstClr val="black"/>
                </a:solidFill>
              </a:rPr>
              <a:t>Recycling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endParaRPr lang="de-DE" sz="1000" dirty="0">
              <a:solidFill>
                <a:prstClr val="black"/>
              </a:solidFill>
            </a:endParaRPr>
          </a:p>
          <a:p>
            <a:pPr lvl="0" algn="l"/>
            <a:r>
              <a:rPr lang="de-DE" b="1" dirty="0">
                <a:solidFill>
                  <a:prstClr val="black"/>
                </a:solidFill>
              </a:rPr>
              <a:t>Bürgerdienste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de-DE" dirty="0">
                <a:solidFill>
                  <a:prstClr val="black"/>
                </a:solidFill>
              </a:rPr>
              <a:t>Gewährleistung von Sicherheit z.B. Bevölkerungsschutz, </a:t>
            </a:r>
            <a:r>
              <a:rPr lang="de-DE" dirty="0" smtClean="0">
                <a:solidFill>
                  <a:prstClr val="black"/>
                </a:solidFill>
              </a:rPr>
              <a:t>Feuerwehr</a:t>
            </a:r>
          </a:p>
          <a:p>
            <a:pPr lvl="0" algn="l"/>
            <a:endParaRPr lang="de-DE" sz="1000" dirty="0">
              <a:solidFill>
                <a:prstClr val="black"/>
              </a:solidFill>
            </a:endParaRPr>
          </a:p>
          <a:p>
            <a:pPr lvl="0" algn="l"/>
            <a:r>
              <a:rPr lang="de-DE" b="1" dirty="0">
                <a:solidFill>
                  <a:prstClr val="black"/>
                </a:solidFill>
              </a:rPr>
              <a:t>Verwaltungskosten 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de-DE" dirty="0">
                <a:solidFill>
                  <a:prstClr val="black"/>
                </a:solidFill>
              </a:rPr>
              <a:t>Laufende Ausgaben der Gemeinde wie z.B. Personalkosten, Betriebskosten, Instandhaltung der Straßen und Gebäude, Energiekosten, Betrieb der </a:t>
            </a:r>
            <a:r>
              <a:rPr lang="de-DE" dirty="0" smtClean="0">
                <a:solidFill>
                  <a:prstClr val="black"/>
                </a:solidFill>
              </a:rPr>
              <a:t>                                  gemeindlichen </a:t>
            </a:r>
            <a:r>
              <a:rPr lang="de-DE" dirty="0">
                <a:solidFill>
                  <a:prstClr val="black"/>
                </a:solidFill>
              </a:rPr>
              <a:t>Einrichtungen z.B. Sporthalle und Bürgerhaus, </a:t>
            </a:r>
            <a:r>
              <a:rPr lang="de-DE" dirty="0" smtClean="0">
                <a:solidFill>
                  <a:prstClr val="black"/>
                </a:solidFill>
              </a:rPr>
              <a:t>                                                                Kreis </a:t>
            </a:r>
            <a:r>
              <a:rPr lang="de-DE" dirty="0">
                <a:solidFill>
                  <a:prstClr val="black"/>
                </a:solidFill>
              </a:rPr>
              <a:t>und Schulumlage an den Wetteraukreis 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de-DE" dirty="0">
                <a:solidFill>
                  <a:prstClr val="black"/>
                </a:solidFill>
              </a:rPr>
              <a:t>Investitionsprojekte  </a:t>
            </a:r>
          </a:p>
          <a:p>
            <a:pPr algn="l"/>
            <a:endParaRPr lang="de-DE" dirty="0" smtClean="0">
              <a:solidFill>
                <a:prstClr val="black"/>
              </a:solidFill>
            </a:endParaRPr>
          </a:p>
          <a:p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2349019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b="1" i="1" dirty="0" smtClean="0"/>
              <a:t>Investitionen für das Jahr 2025</a:t>
            </a:r>
            <a:endParaRPr lang="de-DE" b="1" i="1" dirty="0"/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1638" y="1428901"/>
            <a:ext cx="11311192" cy="4971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Produktbereich 01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(Innere Verwaltung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de-DE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Verwaltung</a:t>
            </a:r>
            <a:endParaRPr lang="de-DE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Umsetzung des OZG, Erneuerung der IT-Einrichtungen, Lizenzen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96.000,00 Euro</a:t>
            </a:r>
            <a:endParaRPr lang="de-DE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Bauhof</a:t>
            </a:r>
            <a:endParaRPr lang="de-DE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Fahrzeuge, Geräte, Maschinen und Werkzeuge	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48.000,00 Euro</a:t>
            </a: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endParaRPr lang="de-DE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Produktbereich 02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(Sicherheit und Ordnung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de-DE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Feuerwehr</a:t>
            </a:r>
            <a:endParaRPr lang="de-DE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Rollwägen und sonstigen Gerätschaften sowie</a:t>
            </a: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weiterer Ausrüstungsgegenstände, Einsatzkleidung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25.000,00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Euro</a:t>
            </a: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Feuerwehrfahrzeug STLF 20			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370.000,00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Euro</a:t>
            </a: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Digitalfunk (Umrüstung der 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Sirenenanlagen			    6.000,00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Euro</a:t>
            </a: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Übungsturm				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200.000,00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Euro</a:t>
            </a: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Zuschuss				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107.950,00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Euro</a:t>
            </a:r>
          </a:p>
          <a:p>
            <a:pPr algn="l"/>
            <a:endParaRPr lang="de-DE" dirty="0" smtClean="0">
              <a:solidFill>
                <a:prstClr val="black"/>
              </a:solidFill>
            </a:endParaRPr>
          </a:p>
          <a:p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742397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b="1" i="1" dirty="0" smtClean="0"/>
              <a:t>Investitionen für das Jahr 2025</a:t>
            </a:r>
            <a:endParaRPr lang="de-DE" b="1" i="1" dirty="0"/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1638" y="1428901"/>
            <a:ext cx="11311192" cy="4971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b="1" u="sng" dirty="0">
                <a:latin typeface="Arial" panose="020B0604020202020204" pitchFamily="34" charset="0"/>
                <a:ea typeface="Times New Roman" panose="02020603050405020304" pitchFamily="18" charset="0"/>
              </a:rPr>
              <a:t>Produktbereich 05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 (Soziale Leistungen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Flüchtlingshilfe und Katastrophenschutz 		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25.000,00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Euro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b="1" u="sng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Produktbereich </a:t>
            </a:r>
            <a:r>
              <a:rPr lang="de-DE" sz="1600" b="1" u="sng" dirty="0">
                <a:latin typeface="Arial" panose="020B0604020202020204" pitchFamily="34" charset="0"/>
                <a:ea typeface="Times New Roman" panose="02020603050405020304" pitchFamily="18" charset="0"/>
              </a:rPr>
              <a:t>06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 (Kinder-, Jugend- und Familienhilfe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b="1" dirty="0">
                <a:latin typeface="Arial" panose="020B0604020202020204" pitchFamily="34" charset="0"/>
                <a:ea typeface="Times New Roman" panose="02020603050405020304" pitchFamily="18" charset="0"/>
              </a:rPr>
              <a:t>Jugend und Soziales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Bau einer Rollsportanlage 				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200.000,00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Euro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Zuschuss 				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160.000,00 Euro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b="1" dirty="0">
                <a:latin typeface="Arial" panose="020B0604020202020204" pitchFamily="34" charset="0"/>
                <a:ea typeface="Times New Roman" panose="02020603050405020304" pitchFamily="18" charset="0"/>
              </a:rPr>
              <a:t>KiTa Rockenberg 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 err="1">
                <a:latin typeface="Arial" panose="020B0604020202020204" pitchFamily="34" charset="0"/>
                <a:ea typeface="Times New Roman" panose="02020603050405020304" pitchFamily="18" charset="0"/>
              </a:rPr>
              <a:t>Gastro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-Spülmaschine sowie sonstiger Ausstattungsgegenstände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 42.500,00 Euro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b="1" dirty="0">
                <a:latin typeface="Arial" panose="020B0604020202020204" pitchFamily="34" charset="0"/>
                <a:ea typeface="Times New Roman" panose="02020603050405020304" pitchFamily="18" charset="0"/>
              </a:rPr>
              <a:t>KiTa Oppershofen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Beschattungseinrichtungen, Unterstand Fahrgeschäfte,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Ausstattungsgegenstände				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 77.500,00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Euro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b="1" dirty="0">
                <a:latin typeface="Arial" panose="020B0604020202020204" pitchFamily="34" charset="0"/>
                <a:ea typeface="Times New Roman" panose="02020603050405020304" pitchFamily="18" charset="0"/>
              </a:rPr>
              <a:t>Spielplätze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Ergänzung von Spielgeräten				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12.000,00 Euro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endParaRPr lang="de-DE" dirty="0" smtClean="0">
              <a:solidFill>
                <a:prstClr val="black"/>
              </a:solidFill>
            </a:endParaRPr>
          </a:p>
          <a:p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2228048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b="1" i="1" dirty="0" smtClean="0"/>
              <a:t>Investitionen für das Jahr 2025</a:t>
            </a:r>
            <a:endParaRPr lang="de-DE" b="1" i="1" dirty="0"/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1638" y="1428901"/>
            <a:ext cx="11311192" cy="4971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b="1" u="sng" dirty="0">
                <a:latin typeface="Arial" panose="020B0604020202020204" pitchFamily="34" charset="0"/>
                <a:ea typeface="Times New Roman" panose="02020603050405020304" pitchFamily="18" charset="0"/>
              </a:rPr>
              <a:t>Produktbereich 09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 (Räumliche Entwicklung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Erwerb von Grundstücken/Ausgleichsflächen 		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25.000,00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Euro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Planungskosten der Neuauflage Städteplanung/Straßenzustandskataster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30.000,00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Euro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b="1" u="sng" dirty="0">
                <a:latin typeface="Arial" panose="020B0604020202020204" pitchFamily="34" charset="0"/>
                <a:ea typeface="Times New Roman" panose="02020603050405020304" pitchFamily="18" charset="0"/>
              </a:rPr>
              <a:t>Produktbereich 11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de-DE" sz="1600" dirty="0" err="1">
                <a:latin typeface="Arial" panose="020B0604020202020204" pitchFamily="34" charset="0"/>
                <a:ea typeface="Times New Roman" panose="02020603050405020304" pitchFamily="18" charset="0"/>
              </a:rPr>
              <a:t>Ver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- und Entsorgung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Anschaffungen und Ergänzungen Kanal / KA Oppershofen und Pumpwerke)	  50.000,00 Euro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Kanalsanierung nach EKVO OT Rockenberg		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225.000,00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Euro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Kanalsanierung nach EKVO OT Oppershofen		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225.000,00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Euro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</a:rPr>
              <a:t>Für den Bau weiterer Anlagen für die Trinkwasserversorgung			  50.000,00 Euro</a:t>
            </a: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endParaRPr lang="de-DE" dirty="0" smtClean="0">
              <a:solidFill>
                <a:prstClr val="black"/>
              </a:solidFill>
            </a:endParaRPr>
          </a:p>
          <a:p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1108853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b="1" i="1" dirty="0" smtClean="0"/>
              <a:t>Investitionen für das Jahr 2025</a:t>
            </a:r>
            <a:endParaRPr lang="de-DE" b="1" i="1" dirty="0"/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1638" y="1428901"/>
            <a:ext cx="11311192" cy="4971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Produktbereich 12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(Verkehrsflächen und –anlagen, ÖPNV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de-DE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Sanierung der Elisabethenstraße 		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710.000,00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Euro</a:t>
            </a: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Zuschuss 				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218.000,00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Euro</a:t>
            </a: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Ausstattung der Gemeindestraßen 		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50.000,00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Euro</a:t>
            </a: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Produktbereich 13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(Natur-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 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Landschaftspflege)</a:t>
            </a:r>
          </a:p>
          <a:p>
            <a:pPr algn="just">
              <a:spcAft>
                <a:spcPts val="0"/>
              </a:spcAft>
              <a:tabLst>
                <a:tab pos="2628900" algn="l"/>
              </a:tabLst>
            </a:pP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Umsetzung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von naturschutzrechtlichen Vorhaben			</a:t>
            </a:r>
            <a:r>
              <a:rPr lang="de-DE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20.000,00 Euro</a:t>
            </a:r>
            <a:endParaRPr lang="de-DE" sz="16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446287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b="1" i="1" dirty="0"/>
              <a:t>Wofür wird planmäßig </a:t>
            </a:r>
            <a:r>
              <a:rPr lang="de-DE" b="1" i="1" dirty="0" smtClean="0"/>
              <a:t>2025 </a:t>
            </a:r>
            <a:r>
              <a:rPr lang="de-DE" b="1" i="1" dirty="0"/>
              <a:t>am meisten Geld ausgegeben?</a:t>
            </a:r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1638" y="1428901"/>
            <a:ext cx="11311192" cy="4971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prstClr val="black"/>
                </a:solidFill>
              </a:rPr>
              <a:t>Die großen Ausgabepositionen sind die Umlagen, wie </a:t>
            </a:r>
            <a:r>
              <a:rPr lang="de-DE" sz="2800" dirty="0" smtClean="0">
                <a:solidFill>
                  <a:prstClr val="black"/>
                </a:solidFill>
              </a:rPr>
              <a:t>Kreis- </a:t>
            </a:r>
            <a:r>
              <a:rPr lang="de-DE" sz="2800" dirty="0">
                <a:solidFill>
                  <a:prstClr val="black"/>
                </a:solidFill>
              </a:rPr>
              <a:t>und Schulumlage, die die Gemeinde Rockenberg an den Wetteraukreis zahlen muss, sowie Gewerbesteuerumlagen und Personalkosten (u.a. für die Sicherstellung einer qualitativ hochwertigen Kinderbetreuung).</a:t>
            </a:r>
          </a:p>
          <a:p>
            <a:pPr algn="l"/>
            <a:endParaRPr lang="de-DE" dirty="0" smtClean="0">
              <a:solidFill>
                <a:prstClr val="black"/>
              </a:solidFill>
            </a:endParaRPr>
          </a:p>
          <a:p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27080932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b="1" i="1" dirty="0" smtClean="0"/>
              <a:t>Unsere größten Herausforderungen?</a:t>
            </a:r>
            <a:endParaRPr lang="de-DE" b="1" i="1" dirty="0"/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1638" y="1428901"/>
            <a:ext cx="11311192" cy="4971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de-DE" sz="2800" dirty="0">
                <a:solidFill>
                  <a:prstClr val="black"/>
                </a:solidFill>
              </a:rPr>
              <a:t>Die größte Herausforderung ist, das Gleichgewicht zwischen den Einnahme und Ausgaben zu halten. </a:t>
            </a:r>
            <a:endParaRPr lang="de-DE" sz="2800" dirty="0" smtClean="0">
              <a:solidFill>
                <a:prstClr val="black"/>
              </a:solidFill>
            </a:endParaRPr>
          </a:p>
          <a:p>
            <a:pPr lvl="0" algn="l"/>
            <a:r>
              <a:rPr lang="de-DE" sz="2800" dirty="0" smtClean="0">
                <a:solidFill>
                  <a:prstClr val="black"/>
                </a:solidFill>
              </a:rPr>
              <a:t>Zum </a:t>
            </a:r>
            <a:r>
              <a:rPr lang="de-DE" sz="2800" dirty="0">
                <a:solidFill>
                  <a:prstClr val="black"/>
                </a:solidFill>
              </a:rPr>
              <a:t>einen möchten wir die Mitbürgerinnen und Mitbürger nicht übermäßig belasten, zum anderen wollen wir nicht nur Pflichtaufgaben tätigen, sondern auch freiwillige Leistungen </a:t>
            </a:r>
            <a:r>
              <a:rPr lang="de-DE" sz="2800" dirty="0" smtClean="0">
                <a:solidFill>
                  <a:prstClr val="black"/>
                </a:solidFill>
              </a:rPr>
              <a:t>finanzieren.</a:t>
            </a:r>
          </a:p>
          <a:p>
            <a:pPr lvl="0" algn="l"/>
            <a:r>
              <a:rPr lang="de-DE" sz="2800" dirty="0" smtClean="0">
                <a:solidFill>
                  <a:prstClr val="black"/>
                </a:solidFill>
              </a:rPr>
              <a:t>Somit </a:t>
            </a:r>
            <a:r>
              <a:rPr lang="de-DE" sz="2800" dirty="0">
                <a:solidFill>
                  <a:prstClr val="black"/>
                </a:solidFill>
              </a:rPr>
              <a:t>bleibt die Priorisierung der Investitionen unser täglicher Begleiter.</a:t>
            </a:r>
          </a:p>
          <a:p>
            <a:pPr algn="l"/>
            <a:endParaRPr lang="de-DE" dirty="0" smtClean="0">
              <a:solidFill>
                <a:prstClr val="black"/>
              </a:solidFill>
            </a:endParaRPr>
          </a:p>
          <a:p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536832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de-DE" b="1" i="1" dirty="0"/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1638" y="1428901"/>
            <a:ext cx="11311192" cy="4971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endParaRPr lang="de-DE" sz="2800" dirty="0" smtClean="0">
              <a:solidFill>
                <a:prstClr val="black"/>
              </a:solidFill>
            </a:endParaRPr>
          </a:p>
          <a:p>
            <a:pPr lvl="0" algn="l"/>
            <a:r>
              <a:rPr lang="de-DE" sz="2800" dirty="0" smtClean="0">
                <a:solidFill>
                  <a:prstClr val="black"/>
                </a:solidFill>
              </a:rPr>
              <a:t>Ich hoffe, </a:t>
            </a:r>
            <a:r>
              <a:rPr lang="de-DE" sz="2800" dirty="0">
                <a:solidFill>
                  <a:prstClr val="black"/>
                </a:solidFill>
              </a:rPr>
              <a:t>ich konnte euch den Haushalt der Gemeinde Rockenberg gut und kompakt erklären. </a:t>
            </a:r>
            <a:endParaRPr lang="de-DE" sz="2800" dirty="0" smtClean="0">
              <a:solidFill>
                <a:prstClr val="black"/>
              </a:solidFill>
            </a:endParaRPr>
          </a:p>
          <a:p>
            <a:pPr lvl="0" algn="l"/>
            <a:r>
              <a:rPr lang="de-DE" sz="2800" dirty="0" smtClean="0">
                <a:solidFill>
                  <a:prstClr val="black"/>
                </a:solidFill>
              </a:rPr>
              <a:t>Für </a:t>
            </a:r>
            <a:r>
              <a:rPr lang="de-DE" sz="2800" dirty="0">
                <a:solidFill>
                  <a:prstClr val="black"/>
                </a:solidFill>
              </a:rPr>
              <a:t>Fragen stehen mein Team und ich euch selbstverständlich zur Verfügung. </a:t>
            </a:r>
          </a:p>
          <a:p>
            <a:pPr algn="l"/>
            <a:endParaRPr lang="de-DE" dirty="0" smtClean="0">
              <a:solidFill>
                <a:prstClr val="black"/>
              </a:solidFill>
            </a:endParaRPr>
          </a:p>
          <a:p>
            <a:pPr algn="l"/>
            <a:r>
              <a:rPr lang="de-DE" sz="5400" dirty="0"/>
              <a:t>Gemeinsam. Mit Herz. Für Rockenberg.</a:t>
            </a:r>
            <a:endParaRPr lang="de-DE" sz="5400" dirty="0" smtClean="0">
              <a:solidFill>
                <a:prstClr val="black"/>
              </a:solidFill>
            </a:endParaRPr>
          </a:p>
          <a:p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2046402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b="1" i="1" dirty="0"/>
              <a:t>Was ist der Haushalt?</a:t>
            </a:r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1638" y="1428901"/>
            <a:ext cx="11170633" cy="4971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de-DE" sz="2800" dirty="0">
                <a:solidFill>
                  <a:prstClr val="black"/>
                </a:solidFill>
              </a:rPr>
              <a:t>Der Haushalt ist ein Kernstück der Kommunalpolitik.</a:t>
            </a:r>
          </a:p>
          <a:p>
            <a:pPr lvl="0" algn="l"/>
            <a:r>
              <a:rPr lang="de-DE" sz="2800" dirty="0">
                <a:solidFill>
                  <a:prstClr val="black"/>
                </a:solidFill>
              </a:rPr>
              <a:t>Im </a:t>
            </a:r>
            <a:r>
              <a:rPr lang="de-DE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Haushaltsplan</a:t>
            </a:r>
            <a:r>
              <a:rPr lang="de-DE" sz="2800" dirty="0">
                <a:solidFill>
                  <a:prstClr val="black"/>
                </a:solidFill>
              </a:rPr>
              <a:t> wird für das laufende Jahr im Detail festgehalten, wieviel Geld die Kommune voraussichtlich </a:t>
            </a:r>
            <a:r>
              <a:rPr lang="de-DE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einnehmen</a:t>
            </a:r>
            <a:r>
              <a:rPr lang="de-DE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800" dirty="0">
                <a:solidFill>
                  <a:prstClr val="black"/>
                </a:solidFill>
              </a:rPr>
              <a:t>und für welche Projekte dieses Geld </a:t>
            </a:r>
            <a:r>
              <a:rPr lang="de-DE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ausgegeben</a:t>
            </a:r>
            <a:r>
              <a:rPr lang="de-DE" sz="2800" b="1" dirty="0">
                <a:solidFill>
                  <a:prstClr val="black"/>
                </a:solidFill>
              </a:rPr>
              <a:t> </a:t>
            </a:r>
            <a:r>
              <a:rPr lang="de-DE" sz="2800" dirty="0">
                <a:solidFill>
                  <a:prstClr val="black"/>
                </a:solidFill>
              </a:rPr>
              <a:t>wird. </a:t>
            </a:r>
          </a:p>
          <a:p>
            <a:pPr lvl="0" algn="l"/>
            <a:endParaRPr lang="de-DE" sz="2800" dirty="0">
              <a:solidFill>
                <a:prstClr val="black"/>
              </a:solidFill>
            </a:endParaRPr>
          </a:p>
          <a:p>
            <a:pPr lvl="0" algn="l"/>
            <a:r>
              <a:rPr lang="de-DE" sz="2800" dirty="0">
                <a:solidFill>
                  <a:prstClr val="black"/>
                </a:solidFill>
              </a:rPr>
              <a:t>Der Haushaltsplan wird von der Gemeindevertretung beschlossen und von der Kommunalaufsicht des Wetteraukreises geprüft und ggfs. mit Auflagen genehmigt</a:t>
            </a:r>
            <a:r>
              <a:rPr lang="de-DE" sz="2000" dirty="0">
                <a:solidFill>
                  <a:prstClr val="black"/>
                </a:solidFill>
              </a:rPr>
              <a:t>.</a:t>
            </a:r>
          </a:p>
          <a:p>
            <a:pPr algn="l"/>
            <a:endParaRPr lang="de-DE" dirty="0" smtClean="0">
              <a:solidFill>
                <a:prstClr val="black"/>
              </a:solidFill>
            </a:endParaRPr>
          </a:p>
          <a:p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557616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b="1" i="1" dirty="0"/>
              <a:t>Warum ist ein Haushalt wichtig?</a:t>
            </a:r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1638" y="1428901"/>
            <a:ext cx="11311192" cy="4971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de-DE" sz="2800" b="1" dirty="0">
                <a:solidFill>
                  <a:prstClr val="black"/>
                </a:solidFill>
              </a:rPr>
              <a:t>Planung und Steuerung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prstClr val="black"/>
                </a:solidFill>
              </a:rPr>
              <a:t>Der Haushalt hilft uns, die finanziellen Mittel sinnvoll zu nutzen. </a:t>
            </a:r>
          </a:p>
          <a:p>
            <a:pPr lvl="0" algn="l"/>
            <a:r>
              <a:rPr lang="de-DE" sz="2800" b="1" dirty="0">
                <a:solidFill>
                  <a:prstClr val="black"/>
                </a:solidFill>
              </a:rPr>
              <a:t>Transparenz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prstClr val="black"/>
                </a:solidFill>
              </a:rPr>
              <a:t>Ein klarer Haushalt ermöglicht es euch die finanziellen </a:t>
            </a:r>
            <a:r>
              <a:rPr lang="de-DE" sz="2800" dirty="0" smtClean="0">
                <a:solidFill>
                  <a:prstClr val="black"/>
                </a:solidFill>
              </a:rPr>
              <a:t>Entscheidungen </a:t>
            </a:r>
            <a:r>
              <a:rPr lang="de-DE" sz="2800" dirty="0">
                <a:solidFill>
                  <a:prstClr val="black"/>
                </a:solidFill>
              </a:rPr>
              <a:t>nachzuvollziehen.</a:t>
            </a:r>
          </a:p>
          <a:p>
            <a:pPr lvl="0" algn="l"/>
            <a:r>
              <a:rPr lang="de-DE" sz="2800" b="1" dirty="0">
                <a:solidFill>
                  <a:prstClr val="black"/>
                </a:solidFill>
              </a:rPr>
              <a:t>Zukunftssicherung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prstClr val="black"/>
                </a:solidFill>
              </a:rPr>
              <a:t>Mit einem soliden Haushalts- und Finanzplanung können wir auch in Zukunft wichtige Infrastruktur und Sozialprojekte realisieren.</a:t>
            </a:r>
          </a:p>
          <a:p>
            <a:pPr algn="l"/>
            <a:endParaRPr lang="de-DE" dirty="0" smtClean="0">
              <a:solidFill>
                <a:prstClr val="black"/>
              </a:solidFill>
            </a:endParaRPr>
          </a:p>
          <a:p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4185300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5700" b="1" i="1" dirty="0">
                <a:solidFill>
                  <a:prstClr val="black"/>
                </a:solidFill>
              </a:rPr>
              <a:t>Die Zukunft hängt davon ab, was wir heute </a:t>
            </a:r>
            <a:r>
              <a:rPr lang="de-DE" sz="5700" b="1" i="1" dirty="0" smtClean="0">
                <a:solidFill>
                  <a:prstClr val="black"/>
                </a:solidFill>
              </a:rPr>
              <a:t>tun </a:t>
            </a:r>
            <a:r>
              <a:rPr lang="de-DE" sz="4300" dirty="0">
                <a:solidFill>
                  <a:prstClr val="black"/>
                </a:solidFill>
              </a:rPr>
              <a:t/>
            </a:r>
            <a:br>
              <a:rPr lang="de-DE" sz="4300" dirty="0">
                <a:solidFill>
                  <a:prstClr val="black"/>
                </a:solidFill>
              </a:rPr>
            </a:br>
            <a:r>
              <a:rPr lang="de-DE" sz="4300" dirty="0">
                <a:solidFill>
                  <a:prstClr val="black"/>
                </a:solidFill>
              </a:rPr>
              <a:t>                                                                       </a:t>
            </a:r>
            <a:r>
              <a:rPr lang="de-DE" sz="4300" dirty="0" smtClean="0">
                <a:solidFill>
                  <a:prstClr val="black"/>
                </a:solidFill>
              </a:rPr>
              <a:t>			 </a:t>
            </a:r>
            <a:r>
              <a:rPr lang="de-DE" sz="1700" i="1" dirty="0">
                <a:solidFill>
                  <a:prstClr val="black"/>
                </a:solidFill>
              </a:rPr>
              <a:t>Mahatma Gandhi</a:t>
            </a:r>
            <a:endParaRPr lang="de-DE" b="1" i="1" dirty="0"/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1638" y="1428901"/>
            <a:ext cx="11311192" cy="4971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de-DE" sz="2800" dirty="0">
                <a:solidFill>
                  <a:prstClr val="black"/>
                </a:solidFill>
              </a:rPr>
              <a:t>,,Ein kommunaler Haushalt ist nicht nur eine Zahlenschrift, </a:t>
            </a:r>
            <a:endParaRPr lang="de-DE" sz="2800" dirty="0" smtClean="0">
              <a:solidFill>
                <a:prstClr val="black"/>
              </a:solidFill>
            </a:endParaRPr>
          </a:p>
          <a:p>
            <a:pPr lvl="0" algn="l"/>
            <a:r>
              <a:rPr lang="de-DE" sz="2800" dirty="0" smtClean="0">
                <a:solidFill>
                  <a:prstClr val="black"/>
                </a:solidFill>
              </a:rPr>
              <a:t>sondern </a:t>
            </a:r>
            <a:r>
              <a:rPr lang="de-DE" sz="2800" dirty="0">
                <a:solidFill>
                  <a:prstClr val="black"/>
                </a:solidFill>
              </a:rPr>
              <a:t>das Fundament für eine blühende Gemeinschaft, </a:t>
            </a:r>
            <a:endParaRPr lang="de-DE" sz="2800" dirty="0" smtClean="0">
              <a:solidFill>
                <a:prstClr val="black"/>
              </a:solidFill>
            </a:endParaRPr>
          </a:p>
          <a:p>
            <a:pPr lvl="0" algn="l"/>
            <a:r>
              <a:rPr lang="de-DE" sz="2800" dirty="0" smtClean="0">
                <a:solidFill>
                  <a:prstClr val="black"/>
                </a:solidFill>
              </a:rPr>
              <a:t>in </a:t>
            </a:r>
            <a:r>
              <a:rPr lang="de-DE" sz="2800" dirty="0">
                <a:solidFill>
                  <a:prstClr val="black"/>
                </a:solidFill>
              </a:rPr>
              <a:t>der Visionen Realität werden können und jeder Euro </a:t>
            </a:r>
            <a:endParaRPr lang="de-DE" sz="2800" dirty="0" smtClean="0">
              <a:solidFill>
                <a:prstClr val="black"/>
              </a:solidFill>
            </a:endParaRPr>
          </a:p>
          <a:p>
            <a:pPr lvl="0" algn="l"/>
            <a:r>
              <a:rPr lang="de-DE" sz="2800" dirty="0" smtClean="0">
                <a:solidFill>
                  <a:prstClr val="black"/>
                </a:solidFill>
              </a:rPr>
              <a:t>in </a:t>
            </a:r>
            <a:r>
              <a:rPr lang="de-DE" sz="2800" dirty="0">
                <a:solidFill>
                  <a:prstClr val="black"/>
                </a:solidFill>
              </a:rPr>
              <a:t>die Lebensqualität unserer Mitbürger investiert wird.“</a:t>
            </a:r>
          </a:p>
          <a:p>
            <a:pPr algn="l"/>
            <a:endParaRPr lang="de-DE" dirty="0" smtClean="0">
              <a:solidFill>
                <a:prstClr val="black"/>
              </a:solidFill>
            </a:endParaRPr>
          </a:p>
          <a:p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1845570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b="1" i="1" dirty="0" smtClean="0"/>
              <a:t>Fakten</a:t>
            </a:r>
            <a:endParaRPr lang="de-DE" b="1" i="1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5"/>
          <a:srcRect r="639" b="467"/>
          <a:stretch/>
        </p:blipFill>
        <p:spPr>
          <a:xfrm>
            <a:off x="507524" y="1282220"/>
            <a:ext cx="7529573" cy="5157081"/>
          </a:xfrm>
          <a:prstGeom prst="rect">
            <a:avLst/>
          </a:prstGeom>
        </p:spPr>
      </p:pic>
      <p:sp>
        <p:nvSpPr>
          <p:cNvPr id="13" name="Ellipse 12"/>
          <p:cNvSpPr/>
          <p:nvPr/>
        </p:nvSpPr>
        <p:spPr>
          <a:xfrm rot="672517">
            <a:off x="7475809" y="1883069"/>
            <a:ext cx="3977547" cy="2053639"/>
          </a:xfrm>
          <a:prstGeom prst="ellipse">
            <a:avLst/>
          </a:prstGeom>
          <a:ln>
            <a:solidFill>
              <a:srgbClr val="7CEADD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2400" b="1" i="1" dirty="0" smtClean="0"/>
              <a:t>Den Haushaltsausgleich zu erreichen wird von Jahr zu Jahr schwieriger.</a:t>
            </a:r>
            <a:endParaRPr lang="de-DE" sz="2400" b="1" i="1" dirty="0"/>
          </a:p>
        </p:txBody>
      </p:sp>
    </p:spTree>
    <p:extLst>
      <p:ext uri="{BB962C8B-B14F-4D97-AF65-F5344CB8AC3E}">
        <p14:creationId xmlns:p14="http://schemas.microsoft.com/office/powerpoint/2010/main" val="3502990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b="1" i="1" dirty="0" smtClean="0"/>
              <a:t>Fakten</a:t>
            </a:r>
            <a:endParaRPr lang="de-DE" b="1" i="1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 rotWithShape="1">
          <a:blip r:embed="rId5"/>
          <a:srcRect t="1496" b="8353"/>
          <a:stretch/>
        </p:blipFill>
        <p:spPr>
          <a:xfrm>
            <a:off x="489107" y="1299408"/>
            <a:ext cx="8306959" cy="5101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625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b="1" i="1" dirty="0" smtClean="0"/>
              <a:t>Wie ist die Gemeinde finanziell aufgestellt?</a:t>
            </a:r>
            <a:endParaRPr lang="de-DE" b="1" i="1" dirty="0"/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1638" y="1428901"/>
            <a:ext cx="11311192" cy="4971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de-DE" sz="2800" dirty="0">
                <a:solidFill>
                  <a:prstClr val="black"/>
                </a:solidFill>
              </a:rPr>
              <a:t>Wie in anderen Kommunen auch, </a:t>
            </a:r>
            <a:r>
              <a:rPr lang="de-DE" sz="2800" dirty="0" smtClean="0">
                <a:solidFill>
                  <a:prstClr val="black"/>
                </a:solidFill>
              </a:rPr>
              <a:t>machen </a:t>
            </a:r>
            <a:r>
              <a:rPr lang="de-DE" sz="2800" dirty="0">
                <a:solidFill>
                  <a:prstClr val="black"/>
                </a:solidFill>
              </a:rPr>
              <a:t>die steigenden Ausgaben und die </a:t>
            </a:r>
            <a:r>
              <a:rPr lang="de-DE" sz="2800" dirty="0" smtClean="0">
                <a:solidFill>
                  <a:prstClr val="black"/>
                </a:solidFill>
              </a:rPr>
              <a:t>nicht </a:t>
            </a:r>
            <a:r>
              <a:rPr lang="de-DE" sz="2800" dirty="0">
                <a:solidFill>
                  <a:prstClr val="black"/>
                </a:solidFill>
              </a:rPr>
              <a:t>im gleichen Maße steigenden Einnahmen uns zu schaffen. </a:t>
            </a:r>
            <a:endParaRPr lang="de-DE" sz="2800" dirty="0" smtClean="0">
              <a:solidFill>
                <a:prstClr val="black"/>
              </a:solidFill>
            </a:endParaRPr>
          </a:p>
          <a:p>
            <a:pPr lvl="0" algn="l"/>
            <a:r>
              <a:rPr lang="de-DE" sz="2800" dirty="0" smtClean="0">
                <a:solidFill>
                  <a:prstClr val="black"/>
                </a:solidFill>
              </a:rPr>
              <a:t>Aufgrund </a:t>
            </a:r>
            <a:r>
              <a:rPr lang="de-DE" sz="2800" dirty="0">
                <a:solidFill>
                  <a:prstClr val="black"/>
                </a:solidFill>
              </a:rPr>
              <a:t>der Inflation steigen unsere </a:t>
            </a:r>
            <a:r>
              <a:rPr lang="de-DE" sz="2800" dirty="0" smtClean="0">
                <a:solidFill>
                  <a:prstClr val="black"/>
                </a:solidFill>
              </a:rPr>
              <a:t>Ausgaben und einer Zunahme gesetzlich verordneter Aufgaben ohne adäquaten finanziellen Ausgleich       (Äquivalenzprinzip – wer bestellt, bezahlt).</a:t>
            </a:r>
            <a:endParaRPr lang="de-DE" sz="2800" dirty="0">
              <a:solidFill>
                <a:prstClr val="black"/>
              </a:solidFill>
            </a:endParaRPr>
          </a:p>
          <a:p>
            <a:pPr lvl="0" algn="l"/>
            <a:r>
              <a:rPr lang="de-DE" sz="2800" dirty="0">
                <a:solidFill>
                  <a:prstClr val="black"/>
                </a:solidFill>
              </a:rPr>
              <a:t>Natürlich stellt sich sicher jeder die Frage,  ob dann überhaupt Investitionen getätigt werden können? </a:t>
            </a:r>
          </a:p>
          <a:p>
            <a:pPr algn="l"/>
            <a:r>
              <a:rPr lang="de-DE" dirty="0" smtClean="0">
                <a:solidFill>
                  <a:prstClr val="black"/>
                </a:solidFill>
              </a:rPr>
              <a:t> </a:t>
            </a:r>
            <a:endParaRPr lang="de-DE" dirty="0" smtClean="0">
              <a:solidFill>
                <a:prstClr val="black"/>
              </a:solidFill>
            </a:endParaRPr>
          </a:p>
          <a:p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1115809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b="1" i="1" dirty="0" smtClean="0"/>
              <a:t>Wie ist die Gemeinde finanziell aufgestellt?</a:t>
            </a:r>
            <a:endParaRPr lang="de-DE" b="1" i="1" dirty="0"/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1638" y="1428901"/>
            <a:ext cx="11311192" cy="4971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de-DE" sz="2800" dirty="0" smtClean="0">
                <a:solidFill>
                  <a:prstClr val="black"/>
                </a:solidFill>
              </a:rPr>
              <a:t>Wir </a:t>
            </a:r>
            <a:r>
              <a:rPr lang="de-DE" sz="2800" dirty="0">
                <a:solidFill>
                  <a:prstClr val="black"/>
                </a:solidFill>
              </a:rPr>
              <a:t>haben in den letzten drei Jahren wichtige Projekte voran getrieben, wie die Entwicklung von Burgweg, Feuerwehr, Kita Neubau, Kanalsanierung und viele kleine wichtige Projekte. </a:t>
            </a:r>
            <a:endParaRPr lang="de-DE" sz="2800" dirty="0" smtClean="0">
              <a:solidFill>
                <a:prstClr val="black"/>
              </a:solidFill>
            </a:endParaRPr>
          </a:p>
          <a:p>
            <a:pPr lvl="0" algn="l"/>
            <a:r>
              <a:rPr lang="de-DE" sz="2800" dirty="0" smtClean="0">
                <a:solidFill>
                  <a:prstClr val="black"/>
                </a:solidFill>
              </a:rPr>
              <a:t>Wir </a:t>
            </a:r>
            <a:r>
              <a:rPr lang="de-DE" sz="2800" dirty="0">
                <a:solidFill>
                  <a:prstClr val="black"/>
                </a:solidFill>
              </a:rPr>
              <a:t>können Projekte weiter vorantreiben in Zusammenarbeit mit den Investoren und setzten </a:t>
            </a:r>
            <a:r>
              <a:rPr lang="de-DE" sz="2800" dirty="0" smtClean="0">
                <a:solidFill>
                  <a:prstClr val="black"/>
                </a:solidFill>
              </a:rPr>
              <a:t>Prioritäten</a:t>
            </a:r>
            <a:r>
              <a:rPr lang="de-DE" sz="2800" dirty="0">
                <a:solidFill>
                  <a:prstClr val="black"/>
                </a:solidFill>
              </a:rPr>
              <a:t>. </a:t>
            </a:r>
            <a:endParaRPr lang="de-DE" sz="2800" dirty="0" smtClean="0">
              <a:solidFill>
                <a:prstClr val="black"/>
              </a:solidFill>
            </a:endParaRPr>
          </a:p>
          <a:p>
            <a:pPr lvl="0" algn="l"/>
            <a:r>
              <a:rPr lang="de-DE" sz="2800" dirty="0" smtClean="0">
                <a:solidFill>
                  <a:prstClr val="black"/>
                </a:solidFill>
              </a:rPr>
              <a:t>Bei </a:t>
            </a:r>
            <a:r>
              <a:rPr lang="de-DE" sz="2800" dirty="0">
                <a:solidFill>
                  <a:prstClr val="black"/>
                </a:solidFill>
              </a:rPr>
              <a:t>manchen Projekten müssen wir gemeinsam Geduld aufbringen sowie teilweise auf Fremdkapital in Form von Darlehen und Förderung zurückgreifen.  </a:t>
            </a:r>
          </a:p>
          <a:p>
            <a:pPr algn="l"/>
            <a:endParaRPr lang="de-DE" dirty="0" smtClean="0">
              <a:solidFill>
                <a:prstClr val="black"/>
              </a:solidFill>
            </a:endParaRPr>
          </a:p>
          <a:p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2880119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0" y="347763"/>
            <a:ext cx="1241830" cy="927000"/>
          </a:xfrm>
          <a:prstGeom prst="rect">
            <a:avLst/>
          </a:prstGeom>
        </p:spPr>
      </p:pic>
      <p:sp>
        <p:nvSpPr>
          <p:cNvPr id="7" name="Freihandform 6"/>
          <p:cNvSpPr/>
          <p:nvPr/>
        </p:nvSpPr>
        <p:spPr>
          <a:xfrm>
            <a:off x="336000" y="279000"/>
            <a:ext cx="11520000" cy="6300000"/>
          </a:xfrm>
          <a:custGeom>
            <a:avLst/>
            <a:gdLst>
              <a:gd name="connsiteX0" fmla="*/ 0 w 11520000"/>
              <a:gd name="connsiteY0" fmla="*/ 0 h 6300000"/>
              <a:gd name="connsiteX1" fmla="*/ 11520000 w 11520000"/>
              <a:gd name="connsiteY1" fmla="*/ 0 h 6300000"/>
              <a:gd name="connsiteX2" fmla="*/ 11520000 w 11520000"/>
              <a:gd name="connsiteY2" fmla="*/ 4821581 h 6300000"/>
              <a:gd name="connsiteX3" fmla="*/ 11365657 w 11520000"/>
              <a:gd name="connsiteY3" fmla="*/ 4805983 h 6300000"/>
              <a:gd name="connsiteX4" fmla="*/ 10084134 w 11520000"/>
              <a:gd name="connsiteY4" fmla="*/ 5007626 h 6300000"/>
              <a:gd name="connsiteX5" fmla="*/ 8555320 w 11520000"/>
              <a:gd name="connsiteY5" fmla="*/ 6224250 h 6300000"/>
              <a:gd name="connsiteX6" fmla="*/ 8534095 w 11520000"/>
              <a:gd name="connsiteY6" fmla="*/ 6300000 h 6300000"/>
              <a:gd name="connsiteX7" fmla="*/ 0 w 11520000"/>
              <a:gd name="connsiteY7" fmla="*/ 6300000 h 63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0000" h="6300000">
                <a:moveTo>
                  <a:pt x="0" y="0"/>
                </a:moveTo>
                <a:lnTo>
                  <a:pt x="11520000" y="0"/>
                </a:lnTo>
                <a:lnTo>
                  <a:pt x="11520000" y="4821581"/>
                </a:lnTo>
                <a:lnTo>
                  <a:pt x="11365657" y="4805983"/>
                </a:lnTo>
                <a:cubicBezTo>
                  <a:pt x="10989362" y="4781634"/>
                  <a:pt x="10540754" y="4845856"/>
                  <a:pt x="10084134" y="5007626"/>
                </a:cubicBezTo>
                <a:cubicBezTo>
                  <a:pt x="9301357" y="5284947"/>
                  <a:pt x="8717347" y="5770179"/>
                  <a:pt x="8555320" y="6224250"/>
                </a:cubicBezTo>
                <a:lnTo>
                  <a:pt x="8534095" y="6300000"/>
                </a:lnTo>
                <a:lnTo>
                  <a:pt x="0" y="6300000"/>
                </a:lnTo>
                <a:close/>
              </a:path>
            </a:pathLst>
          </a:custGeom>
          <a:noFill/>
          <a:ln w="127000">
            <a:solidFill>
              <a:srgbClr val="7CE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280" y="5540774"/>
            <a:ext cx="915562" cy="1038226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6" b="7848"/>
          <a:stretch/>
        </p:blipFill>
        <p:spPr>
          <a:xfrm>
            <a:off x="10992849" y="5540774"/>
            <a:ext cx="863151" cy="1038226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471638" y="433137"/>
            <a:ext cx="9996192" cy="84162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b="1" i="1" dirty="0" smtClean="0"/>
              <a:t>Wo kommt das Geld für die Kommunen her?</a:t>
            </a:r>
            <a:endParaRPr lang="de-DE" b="1" i="1" dirty="0"/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471638" y="1428901"/>
            <a:ext cx="11311192" cy="4971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de-DE" b="1" dirty="0">
                <a:solidFill>
                  <a:prstClr val="black"/>
                </a:solidFill>
              </a:rPr>
              <a:t>Einkommenssteuer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de-DE" dirty="0">
                <a:solidFill>
                  <a:prstClr val="black"/>
                </a:solidFill>
              </a:rPr>
              <a:t>Ein Teil der Einkommenssteuer wird an die Gemeinde von der Finanzverwaltung des Bundes bzw. des Landes, konkret über den Steuerbund überwiesen. </a:t>
            </a:r>
            <a:r>
              <a:rPr lang="de-DE" dirty="0" smtClean="0">
                <a:solidFill>
                  <a:prstClr val="black"/>
                </a:solidFill>
              </a:rPr>
              <a:t>                           (</a:t>
            </a:r>
            <a:r>
              <a:rPr lang="de-DE" dirty="0">
                <a:solidFill>
                  <a:prstClr val="black"/>
                </a:solidFill>
              </a:rPr>
              <a:t>Aufteilung der Einkommenssteuer Stand 2024 Bund: ca. 42,5 % , Land: ca.42,5% und die Gemeinde: ca. 15 </a:t>
            </a:r>
            <a:r>
              <a:rPr lang="de-DE" dirty="0" smtClean="0">
                <a:solidFill>
                  <a:prstClr val="black"/>
                </a:solidFill>
              </a:rPr>
              <a:t>%).                                                                                                                                 Die </a:t>
            </a:r>
            <a:r>
              <a:rPr lang="de-DE" dirty="0">
                <a:solidFill>
                  <a:prstClr val="black"/>
                </a:solidFill>
              </a:rPr>
              <a:t>Gemeinde bekommt anteilig auf Basis von Einwohner die Einkommenssteuer</a:t>
            </a:r>
            <a:r>
              <a:rPr lang="de-DE" dirty="0" smtClean="0">
                <a:solidFill>
                  <a:prstClr val="black"/>
                </a:solidFill>
              </a:rPr>
              <a:t>.</a:t>
            </a:r>
            <a:endParaRPr lang="de-DE" dirty="0">
              <a:solidFill>
                <a:prstClr val="black"/>
              </a:solidFill>
            </a:endParaRPr>
          </a:p>
          <a:p>
            <a:pPr lvl="0" algn="l"/>
            <a:r>
              <a:rPr lang="de-DE" b="1" dirty="0">
                <a:solidFill>
                  <a:prstClr val="black"/>
                </a:solidFill>
              </a:rPr>
              <a:t>Gewerbesteuer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de-DE" dirty="0">
                <a:solidFill>
                  <a:prstClr val="black"/>
                </a:solidFill>
              </a:rPr>
              <a:t>Unternehmen in Rockenberg zahlen Gewerbesteuer, die der Gemeinde zugute kommen </a:t>
            </a:r>
          </a:p>
          <a:p>
            <a:pPr lvl="0" algn="l"/>
            <a:r>
              <a:rPr lang="de-DE" b="1" dirty="0">
                <a:solidFill>
                  <a:prstClr val="black"/>
                </a:solidFill>
              </a:rPr>
              <a:t>Grundsteuer A und B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de-DE" dirty="0">
                <a:solidFill>
                  <a:prstClr val="black"/>
                </a:solidFill>
              </a:rPr>
              <a:t>Diese Steuer wird auf Grundstücke und Immobilien erhoben. Diese Steuer </a:t>
            </a:r>
            <a:r>
              <a:rPr lang="de-DE" dirty="0" smtClean="0">
                <a:solidFill>
                  <a:prstClr val="black"/>
                </a:solidFill>
              </a:rPr>
              <a:t>                           wird jährlich von </a:t>
            </a:r>
            <a:r>
              <a:rPr lang="de-DE" dirty="0">
                <a:solidFill>
                  <a:prstClr val="black"/>
                </a:solidFill>
              </a:rPr>
              <a:t>den Eigentümern gezahlt und ist ebenfalls ein </a:t>
            </a:r>
            <a:r>
              <a:rPr lang="de-DE" dirty="0" smtClean="0">
                <a:solidFill>
                  <a:prstClr val="black"/>
                </a:solidFill>
              </a:rPr>
              <a:t>                                       bedeutender </a:t>
            </a:r>
            <a:r>
              <a:rPr lang="de-DE" dirty="0">
                <a:solidFill>
                  <a:prstClr val="black"/>
                </a:solidFill>
              </a:rPr>
              <a:t>Teil </a:t>
            </a:r>
            <a:r>
              <a:rPr lang="de-DE" dirty="0" smtClean="0">
                <a:solidFill>
                  <a:prstClr val="black"/>
                </a:solidFill>
              </a:rPr>
              <a:t>der kommunalen Einnahmen</a:t>
            </a:r>
            <a:r>
              <a:rPr lang="de-DE" dirty="0">
                <a:solidFill>
                  <a:prstClr val="black"/>
                </a:solidFill>
              </a:rPr>
              <a:t>. </a:t>
            </a:r>
          </a:p>
          <a:p>
            <a:pPr algn="l"/>
            <a:endParaRPr lang="de-DE" dirty="0" smtClean="0">
              <a:solidFill>
                <a:prstClr val="black"/>
              </a:solidFill>
            </a:endParaRPr>
          </a:p>
          <a:p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1922336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864</Words>
  <Application>Microsoft Office PowerPoint</Application>
  <PresentationFormat>Breitbild</PresentationFormat>
  <Paragraphs>127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Your Organisation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Lang, Bianca</dc:creator>
  <cp:lastModifiedBy>Lang, Bianca</cp:lastModifiedBy>
  <cp:revision>33</cp:revision>
  <dcterms:created xsi:type="dcterms:W3CDTF">2024-08-28T07:31:10Z</dcterms:created>
  <dcterms:modified xsi:type="dcterms:W3CDTF">2025-11-18T08:21:10Z</dcterms:modified>
</cp:coreProperties>
</file>