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62" r:id="rId2"/>
    <p:sldId id="309" r:id="rId3"/>
    <p:sldId id="268" r:id="rId4"/>
    <p:sldId id="303" r:id="rId5"/>
    <p:sldId id="318" r:id="rId6"/>
    <p:sldId id="305" r:id="rId7"/>
    <p:sldId id="310" r:id="rId8"/>
    <p:sldId id="316" r:id="rId9"/>
    <p:sldId id="320" r:id="rId10"/>
    <p:sldId id="321" r:id="rId11"/>
    <p:sldId id="322" r:id="rId12"/>
    <p:sldId id="267" r:id="rId13"/>
    <p:sldId id="270" r:id="rId14"/>
  </p:sldIdLst>
  <p:sldSz cx="12192000" cy="6858000"/>
  <p:notesSz cx="6735763" cy="98663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66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5870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884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9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768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40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929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6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104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427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9511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01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E70B6-C798-49A3-A389-8F63C8CD17CA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550A9-51B4-4625-A273-2330F046766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240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leichschenkliges Dreieck 1"/>
          <p:cNvSpPr/>
          <p:nvPr/>
        </p:nvSpPr>
        <p:spPr>
          <a:xfrm>
            <a:off x="817581" y="5066852"/>
            <a:ext cx="548640" cy="871369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Gleichschenkliges Dreieck 2"/>
          <p:cNvSpPr/>
          <p:nvPr/>
        </p:nvSpPr>
        <p:spPr>
          <a:xfrm>
            <a:off x="1581374" y="4249271"/>
            <a:ext cx="817581" cy="1097280"/>
          </a:xfrm>
          <a:prstGeom prst="triangl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Gleichschenkliges Dreieck 3"/>
          <p:cNvSpPr/>
          <p:nvPr/>
        </p:nvSpPr>
        <p:spPr>
          <a:xfrm>
            <a:off x="2097741" y="5346551"/>
            <a:ext cx="796066" cy="989703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4044875" y="4959275"/>
            <a:ext cx="430306" cy="132319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410174" y="4647304"/>
            <a:ext cx="355002" cy="105424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Gleichschenkliges Dreieck 6"/>
          <p:cNvSpPr/>
          <p:nvPr/>
        </p:nvSpPr>
        <p:spPr>
          <a:xfrm>
            <a:off x="5454127" y="4120179"/>
            <a:ext cx="462579" cy="1581374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Gleichschenkliges Dreieck 7"/>
          <p:cNvSpPr/>
          <p:nvPr/>
        </p:nvSpPr>
        <p:spPr>
          <a:xfrm>
            <a:off x="5669280" y="5346551"/>
            <a:ext cx="925158" cy="1204856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Gleichschenkliges Dreieck 8"/>
          <p:cNvSpPr/>
          <p:nvPr/>
        </p:nvSpPr>
        <p:spPr>
          <a:xfrm>
            <a:off x="6465346" y="4647304"/>
            <a:ext cx="602428" cy="1290917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Gleichschenkliges Dreieck 9"/>
          <p:cNvSpPr/>
          <p:nvPr/>
        </p:nvSpPr>
        <p:spPr>
          <a:xfrm>
            <a:off x="7487322" y="4249271"/>
            <a:ext cx="1021977" cy="1592131"/>
          </a:xfrm>
          <a:prstGeom prst="triangl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Abgerundetes Rechteck 11"/>
          <p:cNvSpPr/>
          <p:nvPr/>
        </p:nvSpPr>
        <p:spPr>
          <a:xfrm>
            <a:off x="8907332" y="5066852"/>
            <a:ext cx="441063" cy="10004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3823" y="5533287"/>
            <a:ext cx="463336" cy="101812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974" y="5610112"/>
            <a:ext cx="463336" cy="1111488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1116" y="4874862"/>
            <a:ext cx="560881" cy="1676545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942" y="3825991"/>
            <a:ext cx="560881" cy="1676545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3270" y="4874862"/>
            <a:ext cx="560881" cy="1676545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647" y="4695014"/>
            <a:ext cx="560881" cy="1676545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0601" y="5066852"/>
            <a:ext cx="438950" cy="133514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4714" y="5653143"/>
            <a:ext cx="841321" cy="1115665"/>
          </a:xfrm>
          <a:prstGeom prst="rect">
            <a:avLst/>
          </a:prstGeom>
        </p:spPr>
      </p:pic>
      <p:pic>
        <p:nvPicPr>
          <p:cNvPr id="21" name="Grafik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4200" y="5346551"/>
            <a:ext cx="841321" cy="1115665"/>
          </a:xfrm>
          <a:prstGeom prst="rect">
            <a:avLst/>
          </a:prstGeom>
        </p:spPr>
      </p:pic>
      <p:pic>
        <p:nvPicPr>
          <p:cNvPr id="22" name="Grafik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0563" y="5502536"/>
            <a:ext cx="609653" cy="1304657"/>
          </a:xfrm>
          <a:prstGeom prst="rect">
            <a:avLst/>
          </a:prstGeom>
        </p:spPr>
      </p:pic>
      <p:pic>
        <p:nvPicPr>
          <p:cNvPr id="23" name="Grafik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699" y="5216267"/>
            <a:ext cx="438950" cy="1335140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3816" y="5399743"/>
            <a:ext cx="438950" cy="1335140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7629" y="4997033"/>
            <a:ext cx="1121761" cy="1688738"/>
          </a:xfrm>
          <a:prstGeom prst="rect">
            <a:avLst/>
          </a:prstGeom>
        </p:spPr>
      </p:pic>
      <p:pic>
        <p:nvPicPr>
          <p:cNvPr id="26" name="Grafik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92057" y="5057926"/>
            <a:ext cx="1121761" cy="1688738"/>
          </a:xfrm>
          <a:prstGeom prst="rect">
            <a:avLst/>
          </a:prstGeom>
        </p:spPr>
      </p:pic>
      <p:sp>
        <p:nvSpPr>
          <p:cNvPr id="27" name="Flussdiagramm: Verbindungsstelle 26"/>
          <p:cNvSpPr/>
          <p:nvPr/>
        </p:nvSpPr>
        <p:spPr>
          <a:xfrm>
            <a:off x="941536" y="4862457"/>
            <a:ext cx="313273" cy="376518"/>
          </a:xfrm>
          <a:prstGeom prst="flowChartConnector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Flussdiagramm: Verbindungsstelle 27"/>
          <p:cNvSpPr/>
          <p:nvPr/>
        </p:nvSpPr>
        <p:spPr>
          <a:xfrm>
            <a:off x="7637929" y="3931920"/>
            <a:ext cx="720762" cy="634701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Flussdiagramm: Verbindungsstelle 28"/>
          <p:cNvSpPr/>
          <p:nvPr/>
        </p:nvSpPr>
        <p:spPr>
          <a:xfrm>
            <a:off x="4440541" y="4625787"/>
            <a:ext cx="572662" cy="548641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Flussdiagramm: Verbindungsstelle 29"/>
          <p:cNvSpPr/>
          <p:nvPr/>
        </p:nvSpPr>
        <p:spPr>
          <a:xfrm>
            <a:off x="1778107" y="3734681"/>
            <a:ext cx="424113" cy="643681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Flussdiagramm: Verbindungsstelle 30"/>
          <p:cNvSpPr/>
          <p:nvPr/>
        </p:nvSpPr>
        <p:spPr>
          <a:xfrm>
            <a:off x="2289709" y="4910866"/>
            <a:ext cx="399146" cy="580912"/>
          </a:xfrm>
          <a:prstGeom prst="flowChartConnec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Flussdiagramm: Verbindungsstelle 31"/>
          <p:cNvSpPr/>
          <p:nvPr/>
        </p:nvSpPr>
        <p:spPr>
          <a:xfrm>
            <a:off x="5432204" y="4033358"/>
            <a:ext cx="532503" cy="274321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Flussdiagramm: Verbindungsstelle 32"/>
          <p:cNvSpPr/>
          <p:nvPr/>
        </p:nvSpPr>
        <p:spPr>
          <a:xfrm>
            <a:off x="9481754" y="3494026"/>
            <a:ext cx="463321" cy="60242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Flussdiagramm: Verbindungsstelle 33"/>
          <p:cNvSpPr/>
          <p:nvPr/>
        </p:nvSpPr>
        <p:spPr>
          <a:xfrm>
            <a:off x="8498542" y="4600726"/>
            <a:ext cx="457200" cy="457200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Flussdiagramm: Verbindungsstelle 34"/>
          <p:cNvSpPr/>
          <p:nvPr/>
        </p:nvSpPr>
        <p:spPr>
          <a:xfrm>
            <a:off x="3232488" y="4054873"/>
            <a:ext cx="685252" cy="720762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Flussdiagramm: Verbindungsstelle 35"/>
          <p:cNvSpPr/>
          <p:nvPr/>
        </p:nvSpPr>
        <p:spPr>
          <a:xfrm>
            <a:off x="5895191" y="4862457"/>
            <a:ext cx="473336" cy="741518"/>
          </a:xfrm>
          <a:prstGeom prst="flowChartConnector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Flussdiagramm: Verbindungsstelle 36"/>
          <p:cNvSpPr/>
          <p:nvPr/>
        </p:nvSpPr>
        <p:spPr>
          <a:xfrm>
            <a:off x="9251577" y="5292762"/>
            <a:ext cx="419548" cy="527124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Flussdiagramm: Verbindungsstelle 37"/>
          <p:cNvSpPr/>
          <p:nvPr/>
        </p:nvSpPr>
        <p:spPr>
          <a:xfrm>
            <a:off x="7065677" y="4952373"/>
            <a:ext cx="573122" cy="580913"/>
          </a:xfrm>
          <a:prstGeom prst="flowChartConnec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Flussdiagramm: Verbindungsstelle 38"/>
          <p:cNvSpPr/>
          <p:nvPr/>
        </p:nvSpPr>
        <p:spPr>
          <a:xfrm>
            <a:off x="8842047" y="4432340"/>
            <a:ext cx="596680" cy="731141"/>
          </a:xfrm>
          <a:prstGeom prst="flowChartConnector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Flussdiagramm: Verbindungsstelle 39"/>
          <p:cNvSpPr/>
          <p:nvPr/>
        </p:nvSpPr>
        <p:spPr>
          <a:xfrm>
            <a:off x="6435946" y="4301201"/>
            <a:ext cx="663876" cy="666975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Flussdiagramm: Verbindungsstelle 40"/>
          <p:cNvSpPr/>
          <p:nvPr/>
        </p:nvSpPr>
        <p:spPr>
          <a:xfrm>
            <a:off x="1182390" y="4475390"/>
            <a:ext cx="538022" cy="557333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Flussdiagramm: Verbindungsstelle 41"/>
          <p:cNvSpPr/>
          <p:nvPr/>
        </p:nvSpPr>
        <p:spPr>
          <a:xfrm>
            <a:off x="191171" y="4754056"/>
            <a:ext cx="670072" cy="618565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Flussdiagramm: Verbindungsstelle 42"/>
          <p:cNvSpPr/>
          <p:nvPr/>
        </p:nvSpPr>
        <p:spPr>
          <a:xfrm>
            <a:off x="9906553" y="4787153"/>
            <a:ext cx="573122" cy="903643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Flussdiagramm: Verbindungsstelle 43"/>
          <p:cNvSpPr/>
          <p:nvPr/>
        </p:nvSpPr>
        <p:spPr>
          <a:xfrm>
            <a:off x="5121574" y="5242829"/>
            <a:ext cx="654260" cy="570155"/>
          </a:xfrm>
          <a:prstGeom prst="flowChartConnector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Flussdiagramm: Verbindungsstelle 44"/>
          <p:cNvSpPr/>
          <p:nvPr/>
        </p:nvSpPr>
        <p:spPr>
          <a:xfrm>
            <a:off x="10488772" y="4336154"/>
            <a:ext cx="364211" cy="656217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Flussdiagramm: Verbindungsstelle 45"/>
          <p:cNvSpPr/>
          <p:nvPr/>
        </p:nvSpPr>
        <p:spPr>
          <a:xfrm>
            <a:off x="11407185" y="4649131"/>
            <a:ext cx="638959" cy="835442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Flussdiagramm: Verbindungsstelle 46"/>
          <p:cNvSpPr/>
          <p:nvPr/>
        </p:nvSpPr>
        <p:spPr>
          <a:xfrm>
            <a:off x="3495089" y="5342630"/>
            <a:ext cx="356551" cy="606349"/>
          </a:xfrm>
          <a:prstGeom prst="flowChartConnec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Flussdiagramm: Verbindungsstelle 47"/>
          <p:cNvSpPr/>
          <p:nvPr/>
        </p:nvSpPr>
        <p:spPr>
          <a:xfrm>
            <a:off x="2619440" y="4517832"/>
            <a:ext cx="832436" cy="83909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Flussdiagramm: Verbindungsstelle 48"/>
          <p:cNvSpPr/>
          <p:nvPr/>
        </p:nvSpPr>
        <p:spPr>
          <a:xfrm>
            <a:off x="10760948" y="4959275"/>
            <a:ext cx="720762" cy="688489"/>
          </a:xfrm>
          <a:prstGeom prst="flowChartConnec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Ellipse 52"/>
          <p:cNvSpPr/>
          <p:nvPr/>
        </p:nvSpPr>
        <p:spPr>
          <a:xfrm>
            <a:off x="1581374" y="178093"/>
            <a:ext cx="8907399" cy="217467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5400" b="1" i="1" dirty="0" smtClean="0">
                <a:solidFill>
                  <a:schemeClr val="accent6">
                    <a:lumMod val="50000"/>
                  </a:schemeClr>
                </a:solidFill>
              </a:rPr>
              <a:t>Bürgerversammlung </a:t>
            </a:r>
          </a:p>
          <a:p>
            <a:pPr algn="ctr"/>
            <a:r>
              <a:rPr lang="de-DE" sz="3200" b="1" i="1" dirty="0" smtClean="0"/>
              <a:t>Gemeinde Rockenberg </a:t>
            </a:r>
          </a:p>
          <a:p>
            <a:pPr algn="ctr"/>
            <a:endParaRPr lang="de-DE" sz="1600" b="1" i="1" dirty="0" smtClean="0"/>
          </a:p>
          <a:p>
            <a:pPr algn="ctr"/>
            <a:r>
              <a:rPr lang="de-DE" b="1" i="1" dirty="0"/>
              <a:t>a</a:t>
            </a:r>
            <a:r>
              <a:rPr lang="de-DE" b="1" i="1" dirty="0" smtClean="0"/>
              <a:t>m: 20.11.2025 um: 19 Uhr </a:t>
            </a:r>
          </a:p>
          <a:p>
            <a:pPr algn="ctr"/>
            <a:r>
              <a:rPr lang="de-DE" b="1" i="1" dirty="0" smtClean="0"/>
              <a:t>In der Wettertalhalle Rockenberg</a:t>
            </a:r>
            <a:endParaRPr lang="de-DE" b="1" i="1" dirty="0"/>
          </a:p>
        </p:txBody>
      </p:sp>
      <p:sp>
        <p:nvSpPr>
          <p:cNvPr id="55" name="Wolke 54"/>
          <p:cNvSpPr/>
          <p:nvPr/>
        </p:nvSpPr>
        <p:spPr>
          <a:xfrm>
            <a:off x="9614284" y="132908"/>
            <a:ext cx="2293327" cy="570155"/>
          </a:xfrm>
          <a:prstGeom prst="cloud">
            <a:avLst/>
          </a:prstGeom>
          <a:gradFill>
            <a:gsLst>
              <a:gs pos="100000">
                <a:schemeClr val="accent4">
                  <a:tint val="64000"/>
                  <a:lumMod val="118000"/>
                </a:schemeClr>
              </a:gs>
              <a:gs pos="100000">
                <a:schemeClr val="accent4">
                  <a:tint val="92000"/>
                  <a:alpha val="100000"/>
                  <a:lumMod val="1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1600" b="1" dirty="0"/>
          </a:p>
        </p:txBody>
      </p:sp>
      <p:sp>
        <p:nvSpPr>
          <p:cNvPr id="56" name="Wolke 55"/>
          <p:cNvSpPr/>
          <p:nvPr/>
        </p:nvSpPr>
        <p:spPr>
          <a:xfrm>
            <a:off x="7038137" y="2409732"/>
            <a:ext cx="2345064" cy="689771"/>
          </a:xfrm>
          <a:prstGeom prst="cloud">
            <a:avLst/>
          </a:prstGeom>
          <a:gradFill>
            <a:gsLst>
              <a:gs pos="95000">
                <a:schemeClr val="accent4">
                  <a:tint val="64000"/>
                  <a:lumMod val="118000"/>
                </a:schemeClr>
              </a:gs>
              <a:gs pos="100000">
                <a:schemeClr val="accent4">
                  <a:tint val="92000"/>
                  <a:alpha val="100000"/>
                  <a:lumMod val="1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Ausblick auf das Jahr 2026</a:t>
            </a:r>
            <a:endParaRPr lang="de-DE" sz="1600" b="1" dirty="0"/>
          </a:p>
        </p:txBody>
      </p:sp>
      <p:sp>
        <p:nvSpPr>
          <p:cNvPr id="57" name="Wolke 56"/>
          <p:cNvSpPr/>
          <p:nvPr/>
        </p:nvSpPr>
        <p:spPr>
          <a:xfrm>
            <a:off x="261852" y="1872255"/>
            <a:ext cx="2748633" cy="890120"/>
          </a:xfrm>
          <a:prstGeom prst="cloud">
            <a:avLst/>
          </a:prstGeom>
          <a:gradFill>
            <a:gsLst>
              <a:gs pos="100000">
                <a:schemeClr val="accent4">
                  <a:tint val="64000"/>
                  <a:lumMod val="118000"/>
                </a:schemeClr>
              </a:gs>
              <a:gs pos="100000">
                <a:schemeClr val="accent4">
                  <a:tint val="92000"/>
                  <a:alpha val="100000"/>
                  <a:lumMod val="1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Tagesordnung </a:t>
            </a:r>
            <a:endParaRPr lang="de-DE" b="1" dirty="0"/>
          </a:p>
        </p:txBody>
      </p:sp>
      <p:sp>
        <p:nvSpPr>
          <p:cNvPr id="58" name="Wolke 57"/>
          <p:cNvSpPr/>
          <p:nvPr/>
        </p:nvSpPr>
        <p:spPr>
          <a:xfrm>
            <a:off x="4718633" y="2933362"/>
            <a:ext cx="2324348" cy="988565"/>
          </a:xfrm>
          <a:prstGeom prst="cloud">
            <a:avLst/>
          </a:prstGeom>
          <a:gradFill>
            <a:gsLst>
              <a:gs pos="100000">
                <a:schemeClr val="accent4">
                  <a:tint val="64000"/>
                  <a:lumMod val="118000"/>
                </a:schemeClr>
              </a:gs>
              <a:gs pos="100000">
                <a:schemeClr val="accent4">
                  <a:tint val="92000"/>
                  <a:alpha val="100000"/>
                  <a:lumMod val="1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Rückblick auf das Jahr 2025</a:t>
            </a:r>
            <a:endParaRPr lang="de-DE" sz="1600" b="1" dirty="0"/>
          </a:p>
        </p:txBody>
      </p:sp>
      <p:sp>
        <p:nvSpPr>
          <p:cNvPr id="59" name="Wolke 58"/>
          <p:cNvSpPr/>
          <p:nvPr/>
        </p:nvSpPr>
        <p:spPr>
          <a:xfrm>
            <a:off x="199380" y="333993"/>
            <a:ext cx="2338615" cy="596621"/>
          </a:xfrm>
          <a:prstGeom prst="cloud">
            <a:avLst/>
          </a:prstGeom>
          <a:gradFill>
            <a:gsLst>
              <a:gs pos="100000">
                <a:schemeClr val="accent4">
                  <a:tint val="64000"/>
                  <a:lumMod val="118000"/>
                </a:schemeClr>
              </a:gs>
              <a:gs pos="100000">
                <a:schemeClr val="accent4">
                  <a:tint val="92000"/>
                  <a:alpha val="100000"/>
                  <a:lumMod val="1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1600" b="1" dirty="0"/>
          </a:p>
        </p:txBody>
      </p:sp>
      <p:sp>
        <p:nvSpPr>
          <p:cNvPr id="61" name="Wolke 60"/>
          <p:cNvSpPr/>
          <p:nvPr/>
        </p:nvSpPr>
        <p:spPr>
          <a:xfrm>
            <a:off x="9821848" y="1556406"/>
            <a:ext cx="2152702" cy="1177808"/>
          </a:xfrm>
          <a:prstGeom prst="cloud">
            <a:avLst/>
          </a:prstGeom>
          <a:gradFill>
            <a:gsLst>
              <a:gs pos="100000">
                <a:schemeClr val="accent4">
                  <a:tint val="64000"/>
                  <a:lumMod val="118000"/>
                </a:schemeClr>
              </a:gs>
              <a:gs pos="100000">
                <a:schemeClr val="accent4">
                  <a:tint val="92000"/>
                  <a:alpha val="100000"/>
                  <a:lumMod val="1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Verschiedenes </a:t>
            </a:r>
            <a:endParaRPr lang="de-DE" sz="1600" b="1" dirty="0"/>
          </a:p>
        </p:txBody>
      </p:sp>
      <p:sp>
        <p:nvSpPr>
          <p:cNvPr id="62" name="Wolke 61"/>
          <p:cNvSpPr/>
          <p:nvPr/>
        </p:nvSpPr>
        <p:spPr>
          <a:xfrm>
            <a:off x="9461351" y="2871484"/>
            <a:ext cx="2270668" cy="501190"/>
          </a:xfrm>
          <a:prstGeom prst="cloud">
            <a:avLst/>
          </a:prstGeom>
          <a:gradFill>
            <a:gsLst>
              <a:gs pos="100000">
                <a:schemeClr val="accent4">
                  <a:tint val="64000"/>
                  <a:lumMod val="118000"/>
                </a:schemeClr>
              </a:gs>
              <a:gs pos="100000">
                <a:schemeClr val="accent4">
                  <a:tint val="92000"/>
                  <a:alpha val="100000"/>
                  <a:lumMod val="1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Fragen</a:t>
            </a:r>
            <a:endParaRPr lang="de-DE" sz="1600" b="1" dirty="0"/>
          </a:p>
        </p:txBody>
      </p:sp>
      <p:sp>
        <p:nvSpPr>
          <p:cNvPr id="63" name="Wolke 62"/>
          <p:cNvSpPr/>
          <p:nvPr/>
        </p:nvSpPr>
        <p:spPr>
          <a:xfrm>
            <a:off x="2688855" y="2475790"/>
            <a:ext cx="2269899" cy="686141"/>
          </a:xfrm>
          <a:prstGeom prst="cloud">
            <a:avLst/>
          </a:prstGeom>
          <a:gradFill>
            <a:gsLst>
              <a:gs pos="100000">
                <a:schemeClr val="accent4">
                  <a:tint val="64000"/>
                  <a:lumMod val="118000"/>
                </a:schemeClr>
              </a:gs>
              <a:gs pos="100000">
                <a:schemeClr val="accent4">
                  <a:tint val="92000"/>
                  <a:alpha val="100000"/>
                  <a:lumMod val="11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Eröffnung und Begrüßung</a:t>
            </a:r>
            <a:endParaRPr lang="de-DE" sz="1600" b="1" dirty="0"/>
          </a:p>
        </p:txBody>
      </p:sp>
      <p:pic>
        <p:nvPicPr>
          <p:cNvPr id="60" name="Grafik 5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70239" y="5057926"/>
            <a:ext cx="1121761" cy="168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8127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de-DE" b="1" i="1" dirty="0" smtClean="0"/>
              <a:t>Ausblick 2026 - Bauamt</a:t>
            </a:r>
            <a:endParaRPr lang="de-DE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992532"/>
            <a:ext cx="10515600" cy="5609968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endParaRPr lang="de-DE" sz="100" dirty="0" smtClean="0"/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Unterstützung / Begleitung der Neubaumaßnahmen im „Burgweg“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Planung Straßensanierung / Kanal / Wasser „Münzenberger Straße“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Fertigstellung Pumpwerk Bürgerhaus </a:t>
            </a:r>
            <a:r>
              <a:rPr lang="de-DE" sz="1800" dirty="0" smtClean="0"/>
              <a:t>Oppershofen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 smtClean="0"/>
              <a:t>Planung der PV-Freiflächenanlage, Mülldeponie in Rockenberg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 smtClean="0"/>
              <a:t>Fahrradbügel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027257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de-DE" b="1" i="1" dirty="0" smtClean="0"/>
              <a:t>Verschiedenes</a:t>
            </a:r>
            <a:endParaRPr lang="de-DE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992532"/>
            <a:ext cx="10515600" cy="5609968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endParaRPr lang="de-DE" sz="100" dirty="0" smtClean="0"/>
          </a:p>
          <a:p>
            <a:r>
              <a:rPr lang="de-DE" sz="2000" b="1" dirty="0"/>
              <a:t>Wasser / Wasserverlust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sz="1800" dirty="0" smtClean="0"/>
              <a:t>Tropfende </a:t>
            </a:r>
            <a:r>
              <a:rPr lang="de-DE" sz="1800" dirty="0"/>
              <a:t>Wasserhähne prüfen (1 Tropfen pro Sekunde sind ca. 5-10 </a:t>
            </a:r>
            <a:r>
              <a:rPr lang="de-DE" sz="1800" dirty="0" smtClean="0"/>
              <a:t>Liter / </a:t>
            </a:r>
            <a:r>
              <a:rPr lang="de-DE" sz="1800" dirty="0"/>
              <a:t>Tag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sz="1800" dirty="0"/>
              <a:t>Toilettenspülung </a:t>
            </a:r>
            <a:r>
              <a:rPr lang="de-DE" sz="1800" dirty="0" smtClean="0"/>
              <a:t>auf Fließgeräusche testen</a:t>
            </a:r>
            <a:endParaRPr lang="de-DE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de-DE" sz="1800" dirty="0"/>
              <a:t>Außenleitungen und Gartenanschlüsse kontrollieren (besonders in Frostzeiten)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sz="1800" dirty="0"/>
              <a:t>Bei Verdacht oder </a:t>
            </a:r>
            <a:r>
              <a:rPr lang="de-DE" sz="1800" dirty="0" smtClean="0"/>
              <a:t>auffälligen </a:t>
            </a:r>
            <a:r>
              <a:rPr lang="de-DE" sz="1800" dirty="0"/>
              <a:t>Beobachtungen bitte die Gemeinde kontaktieren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sz="1800" dirty="0"/>
              <a:t>Die Gemeinde hat in den letzten Jahren </a:t>
            </a:r>
            <a:r>
              <a:rPr lang="de-DE" sz="1800" dirty="0" smtClean="0"/>
              <a:t>bereits </a:t>
            </a:r>
            <a:r>
              <a:rPr lang="de-DE" sz="1800" dirty="0"/>
              <a:t>Maßnahmen </a:t>
            </a:r>
            <a:r>
              <a:rPr lang="de-DE" sz="1800" dirty="0" smtClean="0"/>
              <a:t>unternommen </a:t>
            </a:r>
            <a:r>
              <a:rPr lang="de-DE" sz="1800" dirty="0"/>
              <a:t>und arbeitet weiter an Lösungen, um Wasserverluste zu </a:t>
            </a:r>
            <a:r>
              <a:rPr lang="de-DE" sz="1800" dirty="0" smtClean="0"/>
              <a:t>reduzieren</a:t>
            </a:r>
            <a:endParaRPr lang="de-DE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de-DE" sz="1800" dirty="0" smtClean="0"/>
              <a:t>Wasserzähler morgens und abends ablesen</a:t>
            </a:r>
          </a:p>
          <a:p>
            <a:pPr marL="457200" lvl="1" indent="0">
              <a:buNone/>
            </a:pPr>
            <a:endParaRPr lang="de-DE" sz="1000" dirty="0"/>
          </a:p>
          <a:p>
            <a:r>
              <a:rPr lang="de-DE" sz="1800" b="1" dirty="0"/>
              <a:t>Haushalt 2026 und die finanzielle Situation der Gemeinde Rockenberg </a:t>
            </a:r>
            <a:endParaRPr lang="de-DE" sz="1800" b="1" dirty="0" smtClean="0"/>
          </a:p>
          <a:p>
            <a:pPr marL="0" indent="0">
              <a:buNone/>
            </a:pPr>
            <a:endParaRPr lang="de-DE" sz="1000" b="1" dirty="0"/>
          </a:p>
          <a:p>
            <a:r>
              <a:rPr lang="de-DE" sz="1800" b="1" dirty="0"/>
              <a:t>Gebühren der Gemeinde Rockenberg und die notwendige </a:t>
            </a:r>
            <a:r>
              <a:rPr lang="de-DE" sz="1800" b="1" dirty="0" smtClean="0"/>
              <a:t>Überarbeitung / </a:t>
            </a:r>
            <a:r>
              <a:rPr lang="de-DE" sz="1800" b="1" dirty="0"/>
              <a:t>jährlich Berechnung der Gebühren ist verpflichtend </a:t>
            </a:r>
            <a:r>
              <a:rPr lang="de-DE" sz="1800" b="1" dirty="0" smtClean="0"/>
              <a:t>und wird im kommenden Jahr neu berechnet werden müssen.                                              Ziel ist es, eine mittelfristige Kalkulation der </a:t>
            </a:r>
            <a:r>
              <a:rPr lang="de-DE" sz="1800" b="1" smtClean="0"/>
              <a:t>Gebühren aufzustellen.</a:t>
            </a:r>
            <a:endParaRPr lang="de-DE" sz="1800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de-DE" sz="1800" dirty="0"/>
              <a:t>Kita Gebühren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sz="1800" dirty="0"/>
              <a:t>Abwasser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de-DE" sz="1800" dirty="0"/>
              <a:t>Abfall</a:t>
            </a:r>
          </a:p>
        </p:txBody>
      </p:sp>
    </p:spTree>
    <p:extLst>
      <p:ext uri="{BB962C8B-B14F-4D97-AF65-F5344CB8AC3E}">
        <p14:creationId xmlns:p14="http://schemas.microsoft.com/office/powerpoint/2010/main" val="573451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767688"/>
            <a:ext cx="12191999" cy="3460666"/>
          </a:xfrm>
        </p:spPr>
        <p:txBody>
          <a:bodyPr>
            <a:normAutofit/>
          </a:bodyPr>
          <a:lstStyle/>
          <a:p>
            <a:r>
              <a:rPr lang="de-DE" sz="5400" b="1" dirty="0" smtClean="0"/>
              <a:t>Danke an alle,</a:t>
            </a:r>
            <a:br>
              <a:rPr lang="de-DE" sz="5400" b="1" dirty="0" smtClean="0"/>
            </a:br>
            <a:r>
              <a:rPr lang="de-DE" sz="3600" b="1" dirty="0" smtClean="0"/>
              <a:t>die für unsere Gemeinschaft Verantwortung übernehmen, </a:t>
            </a:r>
            <a:br>
              <a:rPr lang="de-DE" sz="3600" b="1" dirty="0" smtClean="0"/>
            </a:br>
            <a:r>
              <a:rPr lang="de-DE" sz="3600" b="1" dirty="0" smtClean="0"/>
              <a:t>Ideen einbringen, </a:t>
            </a:r>
            <a:br>
              <a:rPr lang="de-DE" sz="3600" b="1" dirty="0" smtClean="0"/>
            </a:br>
            <a:r>
              <a:rPr lang="de-DE" sz="3600" b="1" dirty="0" smtClean="0"/>
              <a:t>ihre Zeit und ihr Engagement einsetzen, </a:t>
            </a:r>
            <a:br>
              <a:rPr lang="de-DE" sz="3600" b="1" dirty="0" smtClean="0"/>
            </a:br>
            <a:r>
              <a:rPr lang="de-DE" sz="3600" b="1" dirty="0" smtClean="0"/>
              <a:t>Geduld aufbringen </a:t>
            </a:r>
            <a:br>
              <a:rPr lang="de-DE" sz="3600" b="1" dirty="0" smtClean="0"/>
            </a:br>
            <a:r>
              <a:rPr lang="de-DE" sz="3600" b="1" dirty="0" smtClean="0"/>
              <a:t>und die Wertschätzung untereinander beibehalten. </a:t>
            </a:r>
            <a:endParaRPr lang="de-DE" sz="36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4603709"/>
            <a:ext cx="12191999" cy="1290918"/>
          </a:xfrm>
        </p:spPr>
        <p:txBody>
          <a:bodyPr>
            <a:normAutofit lnSpcReduction="10000"/>
          </a:bodyPr>
          <a:lstStyle/>
          <a:p>
            <a:endParaRPr lang="de-DE" b="1" i="1" dirty="0"/>
          </a:p>
          <a:p>
            <a:r>
              <a:rPr lang="de-DE" b="1" i="1" dirty="0" smtClean="0"/>
              <a:t>Es macht mich stolz und sehr glücklich ein Teil der Gemeinschaft zu sein. </a:t>
            </a:r>
          </a:p>
          <a:p>
            <a:r>
              <a:rPr lang="de-DE" b="1" i="1" dirty="0" smtClean="0"/>
              <a:t>Wir wachsen gemeinsam an unseren Aufgaben.</a:t>
            </a:r>
            <a:endParaRPr lang="de-DE" b="1" i="1" dirty="0"/>
          </a:p>
        </p:txBody>
      </p:sp>
    </p:spTree>
    <p:extLst>
      <p:ext uri="{BB962C8B-B14F-4D97-AF65-F5344CB8AC3E}">
        <p14:creationId xmlns:p14="http://schemas.microsoft.com/office/powerpoint/2010/main" val="347315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041009"/>
            <a:ext cx="12192000" cy="2454058"/>
          </a:xfrm>
        </p:spPr>
        <p:txBody>
          <a:bodyPr>
            <a:normAutofit/>
          </a:bodyPr>
          <a:lstStyle/>
          <a:p>
            <a:r>
              <a:rPr lang="de-DE" sz="4000" b="1" dirty="0" smtClean="0"/>
              <a:t>Ich freue mich auf die gemeinsamen Herausforderungen </a:t>
            </a:r>
            <a:br>
              <a:rPr lang="de-DE" sz="4000" b="1" dirty="0" smtClean="0"/>
            </a:br>
            <a:r>
              <a:rPr lang="de-DE" sz="4000" b="1" dirty="0" smtClean="0"/>
              <a:t>im nächsten Jahr 2026, </a:t>
            </a:r>
            <a:br>
              <a:rPr lang="de-DE" sz="4000" b="1" dirty="0" smtClean="0"/>
            </a:br>
            <a:r>
              <a:rPr lang="de-DE" sz="4000" b="1" dirty="0" smtClean="0"/>
              <a:t>auf konstruktiven Austausch, Zusammenhalt, Wertschätzung und das Miteinander auf Augenhöhe.</a:t>
            </a:r>
            <a:endParaRPr lang="de-DE" sz="4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4379851"/>
            <a:ext cx="12192000" cy="735790"/>
          </a:xfrm>
        </p:spPr>
        <p:txBody>
          <a:bodyPr>
            <a:noAutofit/>
          </a:bodyPr>
          <a:lstStyle/>
          <a:p>
            <a:r>
              <a:rPr lang="de-DE" sz="5400" b="1" dirty="0" smtClean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</a:rPr>
              <a:t>Gemeinsam. Mit Herz. Für Rockenberg.</a:t>
            </a:r>
            <a:endParaRPr lang="de-DE" sz="1600" b="1" dirty="0"/>
          </a:p>
          <a:p>
            <a:endParaRPr lang="de-DE" sz="800" b="1" dirty="0" smtClean="0"/>
          </a:p>
          <a:p>
            <a:r>
              <a:rPr lang="de-DE" sz="1600" b="1" dirty="0" smtClean="0"/>
              <a:t>eure Olga Schneider</a:t>
            </a:r>
            <a:endParaRPr lang="de-DE" sz="1600" b="1" dirty="0"/>
          </a:p>
        </p:txBody>
      </p:sp>
    </p:spTree>
    <p:extLst>
      <p:ext uri="{BB962C8B-B14F-4D97-AF65-F5344CB8AC3E}">
        <p14:creationId xmlns:p14="http://schemas.microsoft.com/office/powerpoint/2010/main" val="384481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i="1" dirty="0" smtClean="0"/>
              <a:t>Guten </a:t>
            </a:r>
            <a:r>
              <a:rPr lang="de-DE" sz="4000" i="1" dirty="0"/>
              <a:t>Abend </a:t>
            </a:r>
            <a:r>
              <a:rPr lang="de-DE" sz="4000" i="1" dirty="0" smtClean="0"/>
              <a:t>und </a:t>
            </a:r>
            <a:r>
              <a:rPr lang="de-DE" sz="4000" i="1" dirty="0"/>
              <a:t>herzlich </a:t>
            </a:r>
          </a:p>
          <a:p>
            <a:pPr marL="0" indent="0" algn="ctr">
              <a:buNone/>
            </a:pPr>
            <a:r>
              <a:rPr lang="de-DE" sz="4000" i="1" dirty="0" smtClean="0"/>
              <a:t>willkommen </a:t>
            </a:r>
            <a:r>
              <a:rPr lang="de-DE" sz="4000" i="1" dirty="0"/>
              <a:t>zu unserer </a:t>
            </a:r>
          </a:p>
          <a:p>
            <a:pPr marL="0" indent="0" algn="ctr">
              <a:buNone/>
            </a:pPr>
            <a:r>
              <a:rPr lang="de-DE" sz="4000" i="1" dirty="0" smtClean="0"/>
              <a:t>Bürgerversammlung.</a:t>
            </a:r>
          </a:p>
          <a:p>
            <a:pPr marL="0" indent="0" algn="ctr">
              <a:buNone/>
            </a:pPr>
            <a:r>
              <a:rPr lang="de-DE" sz="4000" i="1" dirty="0" smtClean="0"/>
              <a:t>Wir freuen und sehr, dass Sie alle da sind.</a:t>
            </a:r>
            <a:endParaRPr lang="de-DE" sz="4000" i="1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93" y="448447"/>
            <a:ext cx="1333500" cy="1512158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838" y="288324"/>
            <a:ext cx="1290767" cy="183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56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690688"/>
          </a:xfrm>
        </p:spPr>
        <p:txBody>
          <a:bodyPr/>
          <a:lstStyle/>
          <a:p>
            <a:r>
              <a:rPr lang="de-DE" b="1" i="1" dirty="0" smtClean="0"/>
              <a:t>Rückblick 2025 </a:t>
            </a:r>
            <a:endParaRPr lang="de-DE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52901" y="991401"/>
            <a:ext cx="10245810" cy="5799351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endParaRPr lang="de-DE" sz="100" b="1" dirty="0"/>
          </a:p>
          <a:p>
            <a:pPr>
              <a:spcAft>
                <a:spcPts val="1200"/>
              </a:spcAft>
            </a:pPr>
            <a:r>
              <a:rPr lang="de-DE" sz="1800" dirty="0" smtClean="0"/>
              <a:t>Umrüstung der Sirene am Rathaus im Zuge des Katastrophenschutzes</a:t>
            </a:r>
          </a:p>
          <a:p>
            <a:pPr>
              <a:spcAft>
                <a:spcPts val="1200"/>
              </a:spcAft>
            </a:pPr>
            <a:r>
              <a:rPr lang="de-DE" sz="1800" dirty="0" smtClean="0"/>
              <a:t>Interkommunale Zusammenarbeit (IKZ) mit der Stadt Münzenberg wird weiter vertiefend ausgearbeitet</a:t>
            </a:r>
          </a:p>
          <a:p>
            <a:pPr>
              <a:spcAft>
                <a:spcPts val="1200"/>
              </a:spcAft>
            </a:pPr>
            <a:r>
              <a:rPr lang="de-DE" sz="1800" dirty="0" smtClean="0"/>
              <a:t>Jugendförderung / Kinder- und Jugendinformationsveranstaltungen haben wieder stattgefunden</a:t>
            </a:r>
          </a:p>
          <a:p>
            <a:pPr>
              <a:spcAft>
                <a:spcPts val="1200"/>
              </a:spcAft>
            </a:pPr>
            <a:r>
              <a:rPr lang="de-DE" sz="1800" dirty="0" smtClean="0"/>
              <a:t>Ferienspiele </a:t>
            </a:r>
            <a:endParaRPr lang="de-DE" sz="1800" dirty="0"/>
          </a:p>
          <a:p>
            <a:pPr>
              <a:spcAft>
                <a:spcPts val="1200"/>
              </a:spcAft>
            </a:pPr>
            <a:r>
              <a:rPr lang="de-DE" sz="1800" dirty="0" smtClean="0"/>
              <a:t>Digitalisierung der Verwaltung weiter verbessert / ausgebaut</a:t>
            </a:r>
          </a:p>
          <a:p>
            <a:pPr>
              <a:spcAft>
                <a:spcPts val="1200"/>
              </a:spcAft>
            </a:pPr>
            <a:r>
              <a:rPr lang="de-DE" sz="1800" dirty="0"/>
              <a:t>Offene Stellen in der Gemeinde nachbesetzt </a:t>
            </a:r>
            <a:endParaRPr lang="de-DE" sz="1800" dirty="0" smtClean="0"/>
          </a:p>
          <a:p>
            <a:pPr>
              <a:spcAft>
                <a:spcPts val="1200"/>
              </a:spcAft>
            </a:pPr>
            <a:r>
              <a:rPr lang="de-DE" sz="1800" dirty="0" smtClean="0"/>
              <a:t>Organisation der </a:t>
            </a:r>
            <a:r>
              <a:rPr lang="de-DE" sz="1800" dirty="0"/>
              <a:t>Kirmes </a:t>
            </a:r>
            <a:r>
              <a:rPr lang="de-DE" sz="1800" dirty="0" smtClean="0"/>
              <a:t>2025 </a:t>
            </a:r>
            <a:r>
              <a:rPr lang="de-DE" sz="1800" dirty="0"/>
              <a:t>in </a:t>
            </a:r>
            <a:r>
              <a:rPr lang="de-DE" sz="1800" dirty="0" smtClean="0"/>
              <a:t>Rockenberg</a:t>
            </a:r>
            <a:endParaRPr lang="de-DE" sz="1800" dirty="0"/>
          </a:p>
          <a:p>
            <a:pPr>
              <a:spcAft>
                <a:spcPts val="1200"/>
              </a:spcAft>
            </a:pPr>
            <a:r>
              <a:rPr lang="de-DE" sz="1800" dirty="0" smtClean="0"/>
              <a:t>Bieterverfahren Verkauf Liegenschaft „Altes Feuerwehrhaus“ Rockenberg</a:t>
            </a:r>
          </a:p>
          <a:p>
            <a:pPr>
              <a:spcAft>
                <a:spcPts val="1200"/>
              </a:spcAft>
            </a:pPr>
            <a:r>
              <a:rPr lang="de-DE" sz="1800" dirty="0" smtClean="0"/>
              <a:t>Neue Schließanlage / Transponder für Rathaus, </a:t>
            </a:r>
            <a:r>
              <a:rPr lang="de-DE" sz="1800" dirty="0" err="1" smtClean="0"/>
              <a:t>Kita´s</a:t>
            </a:r>
            <a:r>
              <a:rPr lang="de-DE" sz="1800" dirty="0" smtClean="0"/>
              <a:t>, Burg, Wettertalhalle, Bürgerhaus</a:t>
            </a:r>
          </a:p>
          <a:p>
            <a:pPr marL="0" indent="0">
              <a:spcAft>
                <a:spcPts val="1200"/>
              </a:spcAft>
              <a:buNone/>
            </a:pPr>
            <a:endParaRPr lang="de-DE" sz="2000" dirty="0"/>
          </a:p>
          <a:p>
            <a:pPr>
              <a:spcAft>
                <a:spcPts val="1200"/>
              </a:spcAft>
            </a:pPr>
            <a:endParaRPr lang="de-DE" sz="2000" dirty="0" smtClean="0"/>
          </a:p>
          <a:p>
            <a:endParaRPr lang="de-DE" sz="2600" b="1" dirty="0"/>
          </a:p>
          <a:p>
            <a:endParaRPr lang="de-DE" sz="2600" b="1" dirty="0" smtClean="0"/>
          </a:p>
          <a:p>
            <a:pPr marL="0" indent="0">
              <a:buNone/>
            </a:pPr>
            <a:endParaRPr lang="de-DE" sz="2600" b="1" dirty="0" smtClean="0"/>
          </a:p>
          <a:p>
            <a:pPr>
              <a:buFont typeface="Wingdings" panose="05000000000000000000" pitchFamily="2" charset="2"/>
              <a:buChar char="v"/>
            </a:pPr>
            <a:endParaRPr lang="de-DE" sz="3600" b="1" dirty="0"/>
          </a:p>
        </p:txBody>
      </p:sp>
    </p:spTree>
    <p:extLst>
      <p:ext uri="{BB962C8B-B14F-4D97-AF65-F5344CB8AC3E}">
        <p14:creationId xmlns:p14="http://schemas.microsoft.com/office/powerpoint/2010/main" val="260741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de-DE" b="1" i="1" dirty="0" smtClean="0"/>
              <a:t>Rückblick 2025 - Bauamt</a:t>
            </a:r>
            <a:endParaRPr lang="de-DE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43275" y="991402"/>
            <a:ext cx="10953549" cy="579935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de-DE" sz="800" b="1" dirty="0"/>
          </a:p>
          <a:p>
            <a:pPr>
              <a:spcAft>
                <a:spcPts val="1000"/>
              </a:spcAft>
            </a:pPr>
            <a:r>
              <a:rPr lang="de-DE" sz="1800" dirty="0" smtClean="0"/>
              <a:t>Streckenausbau von Glasfaser ist abgeschlossen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Endgültige </a:t>
            </a:r>
            <a:r>
              <a:rPr lang="de-DE" sz="1800" dirty="0"/>
              <a:t>Fertigstellung mit Außengelände der Kita und </a:t>
            </a:r>
            <a:r>
              <a:rPr lang="de-DE" sz="1800" dirty="0" smtClean="0"/>
              <a:t>Feuerwehrhaus / Restarbeiten / </a:t>
            </a:r>
            <a:r>
              <a:rPr lang="de-DE" sz="1800" dirty="0" err="1" smtClean="0"/>
              <a:t>Fördergelderabruf</a:t>
            </a:r>
            <a:endParaRPr lang="de-DE" sz="1800" dirty="0" smtClean="0"/>
          </a:p>
          <a:p>
            <a:pPr>
              <a:spcAft>
                <a:spcPts val="1000"/>
              </a:spcAft>
            </a:pPr>
            <a:r>
              <a:rPr lang="de-DE" sz="1800" dirty="0" smtClean="0"/>
              <a:t>Aufbau </a:t>
            </a:r>
            <a:r>
              <a:rPr lang="de-DE" sz="1800" dirty="0"/>
              <a:t>eines Kindertrampolins auf dem Spielplatz </a:t>
            </a:r>
            <a:r>
              <a:rPr lang="de-DE" sz="1800" dirty="0" smtClean="0"/>
              <a:t>„Am </a:t>
            </a:r>
            <a:r>
              <a:rPr lang="de-DE" sz="1800" dirty="0" err="1" smtClean="0"/>
              <a:t>Roseneck</a:t>
            </a:r>
            <a:r>
              <a:rPr lang="de-DE" sz="1800" dirty="0" smtClean="0"/>
              <a:t>“</a:t>
            </a:r>
            <a:endParaRPr lang="de-DE" sz="1800" dirty="0"/>
          </a:p>
          <a:p>
            <a:pPr>
              <a:spcAft>
                <a:spcPts val="1000"/>
              </a:spcAft>
            </a:pPr>
            <a:r>
              <a:rPr lang="de-DE" sz="1800" dirty="0" smtClean="0"/>
              <a:t>Bau </a:t>
            </a:r>
            <a:r>
              <a:rPr lang="de-DE" sz="1800" dirty="0"/>
              <a:t>des neuen Pumpenwerk zum Umschluss der </a:t>
            </a:r>
            <a:r>
              <a:rPr lang="de-DE" sz="1800" dirty="0" smtClean="0"/>
              <a:t>Kläranlage Oppershofen nach Butzbach begonnen 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Planung </a:t>
            </a:r>
            <a:r>
              <a:rPr lang="de-DE" sz="1800" dirty="0"/>
              <a:t>und </a:t>
            </a:r>
            <a:r>
              <a:rPr lang="de-DE" sz="1800" dirty="0" smtClean="0"/>
              <a:t>Ausführung von </a:t>
            </a:r>
            <a:r>
              <a:rPr lang="de-DE" sz="1800" dirty="0"/>
              <a:t>weiteren Kanalsanierungsarbeiten Schadensklasse 0-1 in </a:t>
            </a:r>
            <a:r>
              <a:rPr lang="de-DE" sz="1800" dirty="0" smtClean="0"/>
              <a:t>Rockenberg/Oppershofen</a:t>
            </a:r>
          </a:p>
          <a:p>
            <a:pPr>
              <a:spcAft>
                <a:spcPts val="1000"/>
              </a:spcAft>
            </a:pPr>
            <a:r>
              <a:rPr lang="de-DE" sz="1800" dirty="0"/>
              <a:t>Konzept </a:t>
            </a:r>
            <a:r>
              <a:rPr lang="de-DE" sz="1800" dirty="0" smtClean="0"/>
              <a:t>/ Entwürfe für </a:t>
            </a:r>
            <a:r>
              <a:rPr lang="de-DE" sz="1800" dirty="0"/>
              <a:t>die Rollsportanlage </a:t>
            </a:r>
            <a:r>
              <a:rPr lang="de-DE" sz="1800" dirty="0" smtClean="0"/>
              <a:t>ausgearbeitet 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Grundhafte </a:t>
            </a:r>
            <a:r>
              <a:rPr lang="de-DE" sz="1800" dirty="0"/>
              <a:t>Erneuerung der Elisabethenstraße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Anschaffung eines Teleskopradladers für den Bauhof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Förderanträge </a:t>
            </a:r>
            <a:r>
              <a:rPr lang="de-DE" sz="1800" dirty="0"/>
              <a:t>zur Sanierung der Brücke an der </a:t>
            </a:r>
            <a:r>
              <a:rPr lang="de-DE" sz="1800" dirty="0" smtClean="0"/>
              <a:t>Nonnenmühle, sowie Lückenschlussprogramm Glasfaser</a:t>
            </a:r>
            <a:endParaRPr lang="de-DE" sz="1800" dirty="0"/>
          </a:p>
          <a:p>
            <a:pPr>
              <a:spcAft>
                <a:spcPts val="1000"/>
              </a:spcAft>
            </a:pPr>
            <a:r>
              <a:rPr lang="de-DE" sz="1800" dirty="0" smtClean="0"/>
              <a:t>Umlegung </a:t>
            </a:r>
            <a:r>
              <a:rPr lang="de-DE" sz="1800" dirty="0"/>
              <a:t>der Oberleitung zwischen Oppershofen und </a:t>
            </a:r>
            <a:r>
              <a:rPr lang="de-DE" sz="1800" dirty="0" smtClean="0"/>
              <a:t>Steinfurth</a:t>
            </a:r>
          </a:p>
          <a:p>
            <a:pPr marL="0" indent="0">
              <a:spcAft>
                <a:spcPts val="1000"/>
              </a:spcAft>
              <a:buNone/>
            </a:pPr>
            <a:endParaRPr lang="de-DE" sz="2000" dirty="0" smtClean="0"/>
          </a:p>
          <a:p>
            <a:pPr marL="0" indent="0">
              <a:buNone/>
            </a:pPr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2804162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de-DE" b="1" i="1" dirty="0" smtClean="0"/>
              <a:t>Rückblick 2025 - Bauamt</a:t>
            </a:r>
            <a:endParaRPr lang="de-DE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43275" y="994174"/>
            <a:ext cx="10953549" cy="587357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de-DE" sz="800" b="1" dirty="0"/>
          </a:p>
          <a:p>
            <a:pPr>
              <a:spcAft>
                <a:spcPts val="1000"/>
              </a:spcAft>
            </a:pPr>
            <a:r>
              <a:rPr lang="de-DE" sz="1800" dirty="0"/>
              <a:t>Ökopunkte Maßnahme „</a:t>
            </a:r>
            <a:r>
              <a:rPr lang="de-DE" sz="1800" dirty="0" err="1"/>
              <a:t>Lattwiesenweg</a:t>
            </a:r>
            <a:r>
              <a:rPr lang="de-DE" sz="1800" dirty="0" smtClean="0"/>
              <a:t>“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Dachsanierung Kita Felsenstein, Rockenberg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2 Rettungswege (Burg und Sitzungssaal Rathaus)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Planung E-Ladesäulen OVAG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B-Plan Änderungen angefangen: </a:t>
            </a:r>
            <a:r>
              <a:rPr lang="de-DE" sz="1800" dirty="0" smtClean="0"/>
              <a:t>Teufelsküche, </a:t>
            </a:r>
            <a:r>
              <a:rPr lang="de-DE" sz="1800" dirty="0" err="1" smtClean="0"/>
              <a:t>Rödenweg</a:t>
            </a:r>
            <a:r>
              <a:rPr lang="de-DE" sz="1800" dirty="0" smtClean="0"/>
              <a:t>, Am </a:t>
            </a:r>
            <a:r>
              <a:rPr lang="de-DE" sz="1800" dirty="0" err="1" smtClean="0"/>
              <a:t>Gänsberg</a:t>
            </a:r>
            <a:r>
              <a:rPr lang="de-DE" sz="1800" dirty="0" smtClean="0"/>
              <a:t>, Sandberg, Burgweg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Grundstücke „</a:t>
            </a:r>
            <a:r>
              <a:rPr lang="de-DE" sz="1800" dirty="0" err="1" smtClean="0"/>
              <a:t>Rödenweg</a:t>
            </a:r>
            <a:r>
              <a:rPr lang="de-DE" sz="1800" dirty="0" smtClean="0"/>
              <a:t>“ vollständig verkauft</a:t>
            </a:r>
          </a:p>
          <a:p>
            <a:pPr>
              <a:spcAft>
                <a:spcPts val="1000"/>
              </a:spcAft>
            </a:pPr>
            <a:r>
              <a:rPr lang="de-DE" sz="1800" dirty="0" smtClean="0"/>
              <a:t>Stellungnahme neuer Reg FNP 2030</a:t>
            </a:r>
          </a:p>
          <a:p>
            <a:pPr>
              <a:spcAft>
                <a:spcPts val="1000"/>
              </a:spcAft>
            </a:pPr>
            <a:r>
              <a:rPr lang="de-DE" sz="1800" dirty="0"/>
              <a:t>Weitere Ladestationen für Elektrofahrzeuge in Rockenberg in der </a:t>
            </a:r>
            <a:r>
              <a:rPr lang="de-DE" sz="1800" dirty="0" err="1"/>
              <a:t>Junkernstraße</a:t>
            </a:r>
            <a:r>
              <a:rPr lang="de-DE" sz="1800" dirty="0"/>
              <a:t> (Wettertalhalle) geschaffen </a:t>
            </a:r>
            <a:endParaRPr lang="de-DE" sz="1800" dirty="0" smtClean="0"/>
          </a:p>
          <a:p>
            <a:pPr marL="0" indent="0">
              <a:spcAft>
                <a:spcPts val="1000"/>
              </a:spcAft>
              <a:buNone/>
            </a:pPr>
            <a:endParaRPr lang="de-DE" sz="2000" dirty="0" smtClean="0"/>
          </a:p>
          <a:p>
            <a:pPr marL="0" indent="0">
              <a:buNone/>
            </a:pPr>
            <a:endParaRPr lang="de-DE" sz="2100" b="1" dirty="0"/>
          </a:p>
        </p:txBody>
      </p:sp>
    </p:spTree>
    <p:extLst>
      <p:ext uri="{BB962C8B-B14F-4D97-AF65-F5344CB8AC3E}">
        <p14:creationId xmlns:p14="http://schemas.microsoft.com/office/powerpoint/2010/main" val="3698570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de-DE" b="1" i="1" dirty="0" smtClean="0"/>
              <a:t>Rückblick 2025 - Ordnungsamt</a:t>
            </a:r>
            <a:endParaRPr lang="de-DE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120346"/>
            <a:ext cx="10515600" cy="5056617"/>
          </a:xfrm>
        </p:spPr>
        <p:txBody>
          <a:bodyPr/>
          <a:lstStyle/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endParaRPr lang="de-DE" sz="2000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943276" y="991402"/>
            <a:ext cx="10362398" cy="5780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</a:pPr>
            <a:endParaRPr lang="de-DE" sz="100" b="1" dirty="0" smtClean="0"/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Zeitliches </a:t>
            </a:r>
            <a:r>
              <a:rPr lang="de-DE" sz="1800" dirty="0"/>
              <a:t>Parken vor Bürgerbüro für 1 Stunde mit Parkscheibe </a:t>
            </a:r>
            <a:r>
              <a:rPr lang="de-DE" sz="1800" dirty="0" smtClean="0"/>
              <a:t>gestattet, 3 Parkflächen</a:t>
            </a:r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Einrichtung eines Schwerbehinderten Parkplatzes vor dem Rathaus </a:t>
            </a:r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Taunusstraße Parkbuchten eingezeichnet</a:t>
            </a:r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Verkehrsoptimierung in der Siemensstraße</a:t>
            </a:r>
          </a:p>
          <a:p>
            <a:pPr lvl="0">
              <a:spcAft>
                <a:spcPts val="1200"/>
              </a:spcAft>
            </a:pPr>
            <a:r>
              <a:rPr lang="de-DE" sz="1800" dirty="0"/>
              <a:t>Einrichtung einer Hol- und </a:t>
            </a:r>
            <a:r>
              <a:rPr lang="de-DE" sz="1800" dirty="0" err="1"/>
              <a:t>Bringzone</a:t>
            </a:r>
            <a:r>
              <a:rPr lang="de-DE" sz="1800" dirty="0"/>
              <a:t> für den Kindergarten Rockenberg und Oppershofen Brechhausstraße und St. </a:t>
            </a:r>
            <a:r>
              <a:rPr lang="de-DE" sz="1800" dirty="0" smtClean="0"/>
              <a:t>Annabergstraße</a:t>
            </a:r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Einrichtung </a:t>
            </a:r>
            <a:r>
              <a:rPr lang="de-DE" sz="1800" dirty="0"/>
              <a:t>von Kurzzeitparkplätzen bei der Postfiliale (</a:t>
            </a:r>
            <a:r>
              <a:rPr lang="de-DE" sz="1800" dirty="0" err="1"/>
              <a:t>Wohnbacher</a:t>
            </a:r>
            <a:r>
              <a:rPr lang="de-DE" sz="1800" dirty="0"/>
              <a:t> Weg</a:t>
            </a:r>
            <a:r>
              <a:rPr lang="de-DE" sz="1800" dirty="0" smtClean="0"/>
              <a:t>)</a:t>
            </a:r>
            <a:endParaRPr lang="de-DE" sz="2000" dirty="0" smtClean="0"/>
          </a:p>
          <a:p>
            <a:pPr lvl="0">
              <a:spcAft>
                <a:spcPts val="1200"/>
              </a:spcAft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94747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de-DE" b="1" i="1" dirty="0" smtClean="0"/>
              <a:t>Nach- und Neubesetzung Verwaltung/ Bauhof</a:t>
            </a:r>
            <a:endParaRPr lang="de-DE" b="1" i="1" dirty="0"/>
          </a:p>
        </p:txBody>
      </p:sp>
      <p:sp>
        <p:nvSpPr>
          <p:cNvPr id="6" name="Freihandform 5"/>
          <p:cNvSpPr/>
          <p:nvPr/>
        </p:nvSpPr>
        <p:spPr>
          <a:xfrm rot="2562437">
            <a:off x="3547681" y="5094406"/>
            <a:ext cx="793522" cy="4315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1577"/>
                </a:moveTo>
                <a:lnTo>
                  <a:pt x="793522" y="2157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ihandform 6"/>
          <p:cNvSpPr/>
          <p:nvPr/>
        </p:nvSpPr>
        <p:spPr>
          <a:xfrm>
            <a:off x="3652891" y="4010861"/>
            <a:ext cx="882440" cy="4315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1577"/>
                </a:moveTo>
                <a:lnTo>
                  <a:pt x="882440" y="2157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ihandform 7"/>
          <p:cNvSpPr/>
          <p:nvPr/>
        </p:nvSpPr>
        <p:spPr>
          <a:xfrm rot="19051569">
            <a:off x="3548498" y="2934426"/>
            <a:ext cx="795633" cy="4315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1577"/>
                </a:moveTo>
                <a:lnTo>
                  <a:pt x="795633" y="2157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Ellipse 8"/>
          <p:cNvSpPr/>
          <p:nvPr/>
        </p:nvSpPr>
        <p:spPr>
          <a:xfrm>
            <a:off x="935229" y="2482839"/>
            <a:ext cx="2521074" cy="2521074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ihandform 9"/>
          <p:cNvSpPr/>
          <p:nvPr/>
        </p:nvSpPr>
        <p:spPr>
          <a:xfrm>
            <a:off x="4144910" y="1393979"/>
            <a:ext cx="1538646" cy="1545665"/>
          </a:xfrm>
          <a:custGeom>
            <a:avLst/>
            <a:gdLst>
              <a:gd name="connsiteX0" fmla="*/ 0 w 1538646"/>
              <a:gd name="connsiteY0" fmla="*/ 772833 h 1545665"/>
              <a:gd name="connsiteX1" fmla="*/ 769323 w 1538646"/>
              <a:gd name="connsiteY1" fmla="*/ 0 h 1545665"/>
              <a:gd name="connsiteX2" fmla="*/ 1538646 w 1538646"/>
              <a:gd name="connsiteY2" fmla="*/ 772833 h 1545665"/>
              <a:gd name="connsiteX3" fmla="*/ 769323 w 1538646"/>
              <a:gd name="connsiteY3" fmla="*/ 1545666 h 1545665"/>
              <a:gd name="connsiteX4" fmla="*/ 0 w 1538646"/>
              <a:gd name="connsiteY4" fmla="*/ 772833 h 154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8646" h="1545665">
                <a:moveTo>
                  <a:pt x="0" y="772833"/>
                </a:moveTo>
                <a:cubicBezTo>
                  <a:pt x="0" y="346009"/>
                  <a:pt x="344438" y="0"/>
                  <a:pt x="769323" y="0"/>
                </a:cubicBezTo>
                <a:cubicBezTo>
                  <a:pt x="1194208" y="0"/>
                  <a:pt x="1538646" y="346009"/>
                  <a:pt x="1538646" y="772833"/>
                </a:cubicBezTo>
                <a:cubicBezTo>
                  <a:pt x="1538646" y="1199657"/>
                  <a:pt x="1194208" y="1545666"/>
                  <a:pt x="769323" y="1545666"/>
                </a:cubicBezTo>
                <a:cubicBezTo>
                  <a:pt x="344438" y="1545666"/>
                  <a:pt x="0" y="1199657"/>
                  <a:pt x="0" y="772833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489" tIns="236517" rIns="235489" bIns="23651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kern="1200" dirty="0" smtClean="0"/>
              <a:t>Kasse/ Kitas</a:t>
            </a:r>
            <a:endParaRPr lang="de-DE" kern="1200" dirty="0"/>
          </a:p>
        </p:txBody>
      </p:sp>
      <p:sp>
        <p:nvSpPr>
          <p:cNvPr id="11" name="Freihandform 10"/>
          <p:cNvSpPr/>
          <p:nvPr/>
        </p:nvSpPr>
        <p:spPr>
          <a:xfrm>
            <a:off x="5802318" y="1307354"/>
            <a:ext cx="4689216" cy="1545665"/>
          </a:xfrm>
          <a:custGeom>
            <a:avLst/>
            <a:gdLst>
              <a:gd name="connsiteX0" fmla="*/ 0 w 2307970"/>
              <a:gd name="connsiteY0" fmla="*/ 0 h 1545665"/>
              <a:gd name="connsiteX1" fmla="*/ 2307970 w 2307970"/>
              <a:gd name="connsiteY1" fmla="*/ 0 h 1545665"/>
              <a:gd name="connsiteX2" fmla="*/ 2307970 w 2307970"/>
              <a:gd name="connsiteY2" fmla="*/ 1545665 h 1545665"/>
              <a:gd name="connsiteX3" fmla="*/ 0 w 2307970"/>
              <a:gd name="connsiteY3" fmla="*/ 1545665 h 1545665"/>
              <a:gd name="connsiteX4" fmla="*/ 0 w 2307970"/>
              <a:gd name="connsiteY4" fmla="*/ 0 h 154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7970" h="1545665">
                <a:moveTo>
                  <a:pt x="0" y="0"/>
                </a:moveTo>
                <a:lnTo>
                  <a:pt x="2307970" y="0"/>
                </a:lnTo>
                <a:lnTo>
                  <a:pt x="2307970" y="1545665"/>
                </a:lnTo>
                <a:lnTo>
                  <a:pt x="0" y="154566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de-DE" sz="1800" kern="1200" dirty="0" smtClean="0"/>
              <a:t>Nachbesetzung: </a:t>
            </a:r>
            <a:r>
              <a:rPr lang="de-DE" dirty="0"/>
              <a:t>Martina Höppler, ½ Stelle </a:t>
            </a:r>
            <a:endParaRPr lang="de-DE" sz="1800" kern="1200" dirty="0" smtClean="0"/>
          </a:p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de-DE" dirty="0" smtClean="0"/>
              <a:t>Anika Jäger Kita </a:t>
            </a:r>
            <a:r>
              <a:rPr lang="de-DE" dirty="0"/>
              <a:t>Sachbearbeitung, ½ Stelle </a:t>
            </a:r>
            <a:endParaRPr lang="de-DE" sz="1800" kern="1200" dirty="0"/>
          </a:p>
        </p:txBody>
      </p:sp>
      <p:sp>
        <p:nvSpPr>
          <p:cNvPr id="12" name="Freihandform 11"/>
          <p:cNvSpPr/>
          <p:nvPr/>
        </p:nvSpPr>
        <p:spPr>
          <a:xfrm>
            <a:off x="4641209" y="3276116"/>
            <a:ext cx="1512644" cy="1512644"/>
          </a:xfrm>
          <a:custGeom>
            <a:avLst/>
            <a:gdLst>
              <a:gd name="connsiteX0" fmla="*/ 0 w 1512644"/>
              <a:gd name="connsiteY0" fmla="*/ 756322 h 1512644"/>
              <a:gd name="connsiteX1" fmla="*/ 756322 w 1512644"/>
              <a:gd name="connsiteY1" fmla="*/ 0 h 1512644"/>
              <a:gd name="connsiteX2" fmla="*/ 1512644 w 1512644"/>
              <a:gd name="connsiteY2" fmla="*/ 756322 h 1512644"/>
              <a:gd name="connsiteX3" fmla="*/ 756322 w 1512644"/>
              <a:gd name="connsiteY3" fmla="*/ 1512644 h 1512644"/>
              <a:gd name="connsiteX4" fmla="*/ 0 w 1512644"/>
              <a:gd name="connsiteY4" fmla="*/ 756322 h 1512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644" h="1512644">
                <a:moveTo>
                  <a:pt x="0" y="756322"/>
                </a:moveTo>
                <a:cubicBezTo>
                  <a:pt x="0" y="338617"/>
                  <a:pt x="338617" y="0"/>
                  <a:pt x="756322" y="0"/>
                </a:cubicBezTo>
                <a:cubicBezTo>
                  <a:pt x="1174027" y="0"/>
                  <a:pt x="1512644" y="338617"/>
                  <a:pt x="1512644" y="756322"/>
                </a:cubicBezTo>
                <a:cubicBezTo>
                  <a:pt x="1512644" y="1174027"/>
                  <a:pt x="1174027" y="1512644"/>
                  <a:pt x="756322" y="1512644"/>
                </a:cubicBezTo>
                <a:cubicBezTo>
                  <a:pt x="338617" y="1512644"/>
                  <a:pt x="0" y="1174027"/>
                  <a:pt x="0" y="756322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3587" tIns="233587" rIns="233587" bIns="233587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kern="1200" dirty="0" smtClean="0"/>
              <a:t>Ordnungs-amt/ Hauptamt</a:t>
            </a:r>
            <a:endParaRPr lang="de-DE" kern="1200" dirty="0"/>
          </a:p>
        </p:txBody>
      </p:sp>
      <p:sp>
        <p:nvSpPr>
          <p:cNvPr id="13" name="Freihandform 12"/>
          <p:cNvSpPr/>
          <p:nvPr/>
        </p:nvSpPr>
        <p:spPr>
          <a:xfrm>
            <a:off x="6204276" y="3254539"/>
            <a:ext cx="2268966" cy="1512644"/>
          </a:xfrm>
          <a:custGeom>
            <a:avLst/>
            <a:gdLst>
              <a:gd name="connsiteX0" fmla="*/ 0 w 2268966"/>
              <a:gd name="connsiteY0" fmla="*/ 0 h 1512644"/>
              <a:gd name="connsiteX1" fmla="*/ 2268966 w 2268966"/>
              <a:gd name="connsiteY1" fmla="*/ 0 h 1512644"/>
              <a:gd name="connsiteX2" fmla="*/ 2268966 w 2268966"/>
              <a:gd name="connsiteY2" fmla="*/ 1512644 h 1512644"/>
              <a:gd name="connsiteX3" fmla="*/ 0 w 2268966"/>
              <a:gd name="connsiteY3" fmla="*/ 1512644 h 1512644"/>
              <a:gd name="connsiteX4" fmla="*/ 0 w 2268966"/>
              <a:gd name="connsiteY4" fmla="*/ 0 h 1512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8966" h="1512644">
                <a:moveTo>
                  <a:pt x="0" y="0"/>
                </a:moveTo>
                <a:lnTo>
                  <a:pt x="2268966" y="0"/>
                </a:lnTo>
                <a:lnTo>
                  <a:pt x="2268966" y="1512644"/>
                </a:lnTo>
                <a:lnTo>
                  <a:pt x="0" y="151264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de-DE" sz="1800" kern="1200" dirty="0" smtClean="0"/>
              <a:t>Jana Hansen</a:t>
            </a:r>
            <a:endParaRPr lang="de-DE" sz="1800" kern="1200" dirty="0"/>
          </a:p>
        </p:txBody>
      </p:sp>
      <p:sp>
        <p:nvSpPr>
          <p:cNvPr id="14" name="Freihandform 13"/>
          <p:cNvSpPr/>
          <p:nvPr/>
        </p:nvSpPr>
        <p:spPr>
          <a:xfrm>
            <a:off x="4141315" y="5141743"/>
            <a:ext cx="1512644" cy="1512644"/>
          </a:xfrm>
          <a:custGeom>
            <a:avLst/>
            <a:gdLst>
              <a:gd name="connsiteX0" fmla="*/ 0 w 1512644"/>
              <a:gd name="connsiteY0" fmla="*/ 756322 h 1512644"/>
              <a:gd name="connsiteX1" fmla="*/ 756322 w 1512644"/>
              <a:gd name="connsiteY1" fmla="*/ 0 h 1512644"/>
              <a:gd name="connsiteX2" fmla="*/ 1512644 w 1512644"/>
              <a:gd name="connsiteY2" fmla="*/ 756322 h 1512644"/>
              <a:gd name="connsiteX3" fmla="*/ 756322 w 1512644"/>
              <a:gd name="connsiteY3" fmla="*/ 1512644 h 1512644"/>
              <a:gd name="connsiteX4" fmla="*/ 0 w 1512644"/>
              <a:gd name="connsiteY4" fmla="*/ 756322 h 1512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644" h="1512644">
                <a:moveTo>
                  <a:pt x="0" y="756322"/>
                </a:moveTo>
                <a:cubicBezTo>
                  <a:pt x="0" y="338617"/>
                  <a:pt x="338617" y="0"/>
                  <a:pt x="756322" y="0"/>
                </a:cubicBezTo>
                <a:cubicBezTo>
                  <a:pt x="1174027" y="0"/>
                  <a:pt x="1512644" y="338617"/>
                  <a:pt x="1512644" y="756322"/>
                </a:cubicBezTo>
                <a:cubicBezTo>
                  <a:pt x="1512644" y="1174027"/>
                  <a:pt x="1174027" y="1512644"/>
                  <a:pt x="756322" y="1512644"/>
                </a:cubicBezTo>
                <a:cubicBezTo>
                  <a:pt x="338617" y="1512644"/>
                  <a:pt x="0" y="1174027"/>
                  <a:pt x="0" y="756322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3587" tIns="233587" rIns="233587" bIns="233587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dirty="0" smtClean="0"/>
              <a:t>Bauamt/ Bauhof</a:t>
            </a:r>
            <a:endParaRPr lang="de-DE" kern="1200" dirty="0"/>
          </a:p>
        </p:txBody>
      </p:sp>
      <p:sp>
        <p:nvSpPr>
          <p:cNvPr id="15" name="Freihandform 14"/>
          <p:cNvSpPr/>
          <p:nvPr/>
        </p:nvSpPr>
        <p:spPr>
          <a:xfrm>
            <a:off x="5805223" y="5141743"/>
            <a:ext cx="6386777" cy="1512644"/>
          </a:xfrm>
          <a:custGeom>
            <a:avLst/>
            <a:gdLst>
              <a:gd name="connsiteX0" fmla="*/ 0 w 2268966"/>
              <a:gd name="connsiteY0" fmla="*/ 0 h 1512644"/>
              <a:gd name="connsiteX1" fmla="*/ 2268966 w 2268966"/>
              <a:gd name="connsiteY1" fmla="*/ 0 h 1512644"/>
              <a:gd name="connsiteX2" fmla="*/ 2268966 w 2268966"/>
              <a:gd name="connsiteY2" fmla="*/ 1512644 h 1512644"/>
              <a:gd name="connsiteX3" fmla="*/ 0 w 2268966"/>
              <a:gd name="connsiteY3" fmla="*/ 1512644 h 1512644"/>
              <a:gd name="connsiteX4" fmla="*/ 0 w 2268966"/>
              <a:gd name="connsiteY4" fmla="*/ 0 h 1512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8966" h="1512644">
                <a:moveTo>
                  <a:pt x="0" y="0"/>
                </a:moveTo>
                <a:lnTo>
                  <a:pt x="2268966" y="0"/>
                </a:lnTo>
                <a:lnTo>
                  <a:pt x="2268966" y="1512644"/>
                </a:lnTo>
                <a:lnTo>
                  <a:pt x="0" y="151264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de-DE" sz="1800" kern="1200" dirty="0" smtClean="0"/>
              <a:t>Bauhof: Lukas Bayer, Ralf </a:t>
            </a:r>
            <a:r>
              <a:rPr lang="de-DE" sz="1800" kern="1200" dirty="0" err="1" smtClean="0"/>
              <a:t>Schwitalla</a:t>
            </a:r>
            <a:endParaRPr lang="de-DE" sz="1800" kern="1200" dirty="0" smtClean="0"/>
          </a:p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de-DE" dirty="0" smtClean="0"/>
              <a:t>Nachbesetzung Bauhofleiter ab Mai 2026: Eduard Thielmann</a:t>
            </a:r>
            <a:endParaRPr lang="de-DE" sz="1800" kern="1200" dirty="0" smtClean="0"/>
          </a:p>
        </p:txBody>
      </p:sp>
      <p:sp>
        <p:nvSpPr>
          <p:cNvPr id="16" name="Freihandform 15"/>
          <p:cNvSpPr/>
          <p:nvPr/>
        </p:nvSpPr>
        <p:spPr>
          <a:xfrm>
            <a:off x="6202669" y="3705316"/>
            <a:ext cx="2854703" cy="1512644"/>
          </a:xfrm>
          <a:custGeom>
            <a:avLst/>
            <a:gdLst>
              <a:gd name="connsiteX0" fmla="*/ 0 w 2268966"/>
              <a:gd name="connsiteY0" fmla="*/ 0 h 1512644"/>
              <a:gd name="connsiteX1" fmla="*/ 2268966 w 2268966"/>
              <a:gd name="connsiteY1" fmla="*/ 0 h 1512644"/>
              <a:gd name="connsiteX2" fmla="*/ 2268966 w 2268966"/>
              <a:gd name="connsiteY2" fmla="*/ 1512644 h 1512644"/>
              <a:gd name="connsiteX3" fmla="*/ 0 w 2268966"/>
              <a:gd name="connsiteY3" fmla="*/ 1512644 h 1512644"/>
              <a:gd name="connsiteX4" fmla="*/ 0 w 2268966"/>
              <a:gd name="connsiteY4" fmla="*/ 0 h 1512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8966" h="1512644">
                <a:moveTo>
                  <a:pt x="0" y="0"/>
                </a:moveTo>
                <a:lnTo>
                  <a:pt x="2268966" y="0"/>
                </a:lnTo>
                <a:lnTo>
                  <a:pt x="2268966" y="1512644"/>
                </a:lnTo>
                <a:lnTo>
                  <a:pt x="0" y="151264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de-DE" sz="1800" kern="1200" dirty="0" smtClean="0"/>
              <a:t>Sabrina Puschner, </a:t>
            </a:r>
            <a:r>
              <a:rPr lang="de-DE" dirty="0"/>
              <a:t>½ Stelle 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de-DE" sz="1800" kern="1200" dirty="0"/>
          </a:p>
        </p:txBody>
      </p:sp>
    </p:spTree>
    <p:extLst>
      <p:ext uri="{BB962C8B-B14F-4D97-AF65-F5344CB8AC3E}">
        <p14:creationId xmlns:p14="http://schemas.microsoft.com/office/powerpoint/2010/main" val="1336018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de-DE" b="1" i="1" dirty="0" smtClean="0"/>
              <a:t>Ausblick 2026 - Allgemeines</a:t>
            </a:r>
            <a:endParaRPr lang="de-DE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992532"/>
            <a:ext cx="10515600" cy="5609968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endParaRPr lang="de-DE" sz="100" dirty="0" smtClean="0"/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Installation </a:t>
            </a:r>
            <a:r>
              <a:rPr lang="de-DE" sz="1800" dirty="0"/>
              <a:t>eines </a:t>
            </a:r>
            <a:r>
              <a:rPr lang="de-DE" sz="1800" dirty="0" smtClean="0"/>
              <a:t>Verkehrsspiegels: Oppershofen</a:t>
            </a:r>
            <a:r>
              <a:rPr lang="de-DE" sz="1800" dirty="0"/>
              <a:t>, Honiggasse ausfahrend auf die </a:t>
            </a:r>
            <a:r>
              <a:rPr lang="de-DE" sz="1800" dirty="0" err="1"/>
              <a:t>Södeler</a:t>
            </a:r>
            <a:r>
              <a:rPr lang="de-DE" sz="1800" dirty="0"/>
              <a:t> </a:t>
            </a:r>
            <a:r>
              <a:rPr lang="de-DE" sz="1800" dirty="0" smtClean="0"/>
              <a:t>Straße K 172 und </a:t>
            </a:r>
            <a:r>
              <a:rPr lang="de-DE" sz="1800" dirty="0" err="1" smtClean="0"/>
              <a:t>Lattwiesenweg</a:t>
            </a:r>
            <a:r>
              <a:rPr lang="de-DE" sz="1800" dirty="0" smtClean="0"/>
              <a:t> vom Sandberg kommend</a:t>
            </a:r>
            <a:endParaRPr lang="de-DE" sz="1800" dirty="0"/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Parksituationen in Rockenberg verbessern: Klostergasse (Anliegerversammlung </a:t>
            </a:r>
            <a:r>
              <a:rPr lang="de-DE" sz="1800" dirty="0"/>
              <a:t>zum Austausch mit den betroffenen Grundstückseigentümer und Anwohner </a:t>
            </a:r>
            <a:r>
              <a:rPr lang="de-DE" sz="1800" dirty="0" smtClean="0"/>
              <a:t>für März 2026 geplant)</a:t>
            </a:r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Geschwindigkeitsreduzierende </a:t>
            </a:r>
            <a:r>
              <a:rPr lang="de-DE" sz="1800" dirty="0"/>
              <a:t>Maßnahmen OD Rockenberg und OD Oppershofen sowie für die </a:t>
            </a:r>
            <a:r>
              <a:rPr lang="de-DE" sz="1800" dirty="0" err="1"/>
              <a:t>Griedeler</a:t>
            </a:r>
            <a:r>
              <a:rPr lang="de-DE" sz="1800" dirty="0"/>
              <a:t> Straße im OT </a:t>
            </a:r>
            <a:r>
              <a:rPr lang="de-DE" sz="1800" dirty="0" smtClean="0"/>
              <a:t>Rockenberg wurde geprüft (das Ergebnis steht seitens der Fachbehörden noch aus)</a:t>
            </a:r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Weitere </a:t>
            </a:r>
            <a:r>
              <a:rPr lang="de-DE" sz="1800" dirty="0"/>
              <a:t>Ladestation für Elektrofahrzeuge in der </a:t>
            </a:r>
            <a:r>
              <a:rPr lang="de-DE" sz="1800" dirty="0" err="1" smtClean="0"/>
              <a:t>Bardostraße</a:t>
            </a:r>
            <a:r>
              <a:rPr lang="de-DE" sz="1800" dirty="0" smtClean="0"/>
              <a:t> in </a:t>
            </a:r>
            <a:r>
              <a:rPr lang="de-DE" sz="1800" dirty="0" err="1" smtClean="0"/>
              <a:t>Oppershofe</a:t>
            </a:r>
            <a:r>
              <a:rPr lang="de-DE" sz="1800" dirty="0" smtClean="0"/>
              <a:t> vorgesehen</a:t>
            </a:r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Gespräche </a:t>
            </a:r>
            <a:r>
              <a:rPr lang="de-DE" sz="1800" dirty="0"/>
              <a:t>mit den Fachbehörden (Lärmschutzmindernde Maßnahmen </a:t>
            </a:r>
            <a:r>
              <a:rPr lang="de-DE" sz="1800" dirty="0" smtClean="0"/>
              <a:t>für </a:t>
            </a:r>
            <a:r>
              <a:rPr lang="de-DE" sz="1800" dirty="0"/>
              <a:t>OD Oppershofen) </a:t>
            </a:r>
            <a:endParaRPr lang="de-DE" sz="1800" dirty="0" smtClean="0"/>
          </a:p>
          <a:p>
            <a:pPr lvl="0">
              <a:spcAft>
                <a:spcPts val="1200"/>
              </a:spcAft>
            </a:pPr>
            <a:r>
              <a:rPr lang="de-DE" sz="1800" dirty="0" smtClean="0"/>
              <a:t>Die </a:t>
            </a:r>
            <a:r>
              <a:rPr lang="de-DE" sz="1800" dirty="0"/>
              <a:t>Ladestation für Elektrofahrzeuge in der Obergasse wird vor das Rote Haus (Obergasse 3) versetzt </a:t>
            </a:r>
            <a:endParaRPr lang="de-DE" sz="1800" dirty="0" smtClean="0"/>
          </a:p>
          <a:p>
            <a:pPr>
              <a:spcAft>
                <a:spcPts val="1200"/>
              </a:spcAft>
            </a:pPr>
            <a:r>
              <a:rPr lang="de-DE" sz="1800" dirty="0"/>
              <a:t>Umsetzung „Digitaler Sitzungsdienst“ ab der neuen Legislaturperiode </a:t>
            </a:r>
            <a:endParaRPr lang="de-DE" sz="1800" dirty="0" smtClean="0"/>
          </a:p>
          <a:p>
            <a:pPr>
              <a:spcAft>
                <a:spcPts val="1200"/>
              </a:spcAft>
            </a:pPr>
            <a:r>
              <a:rPr lang="de-DE" sz="1800" dirty="0" smtClean="0"/>
              <a:t>Neue Homepage / APP ab Januar 2026 online</a:t>
            </a:r>
          </a:p>
          <a:p>
            <a:pPr>
              <a:spcAft>
                <a:spcPts val="1200"/>
              </a:spcAft>
            </a:pPr>
            <a:r>
              <a:rPr lang="de-DE" sz="1800" dirty="0" smtClean="0"/>
              <a:t>Neue Werbemittel in der Gemeinde Rockenberg erhältlich: Sammeltasse und Regenschirm</a:t>
            </a:r>
            <a:endParaRPr lang="de-DE" sz="1800" dirty="0"/>
          </a:p>
          <a:p>
            <a:pPr marL="0" lvl="0" indent="0">
              <a:spcAft>
                <a:spcPts val="1200"/>
              </a:spcAft>
              <a:buNone/>
            </a:pP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268053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de-DE" b="1" i="1" dirty="0" smtClean="0"/>
              <a:t>Ausblick 2026 - Bauamt</a:t>
            </a:r>
            <a:endParaRPr lang="de-DE" b="1" i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992532"/>
            <a:ext cx="10515600" cy="5609968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endParaRPr lang="de-DE" sz="100" dirty="0" smtClean="0"/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Erneuerung der Trinkwasserleitung ,,Am </a:t>
            </a:r>
            <a:r>
              <a:rPr lang="de-DE" sz="1800" dirty="0" err="1"/>
              <a:t>Gänsberg</a:t>
            </a:r>
            <a:r>
              <a:rPr lang="de-DE" sz="1800" dirty="0"/>
              <a:t>“, Oppershofen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Umlegung der Wasserleitung Bahnhofstraße/</a:t>
            </a:r>
            <a:r>
              <a:rPr lang="de-DE" sz="1800" dirty="0" err="1"/>
              <a:t>Gänsberg</a:t>
            </a:r>
            <a:r>
              <a:rPr lang="de-DE" sz="1800" dirty="0"/>
              <a:t>/</a:t>
            </a:r>
            <a:r>
              <a:rPr lang="de-DE" sz="1800" dirty="0" err="1"/>
              <a:t>Lattwiesenweg</a:t>
            </a:r>
            <a:endParaRPr lang="de-DE" sz="1800" dirty="0"/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Rollsportanlage nach Beschluss der Gemeindevertretung bauen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B-Plan Änderung ,,Am </a:t>
            </a:r>
            <a:r>
              <a:rPr lang="de-DE" sz="1800" dirty="0" err="1"/>
              <a:t>Gänsberg</a:t>
            </a:r>
            <a:r>
              <a:rPr lang="de-DE" sz="1800" dirty="0"/>
              <a:t>‘‘, „Burgweg“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B-Plan Änderung ,,Am Bahnhof‘‘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Straßensanierungskonzept / Straßenkataster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Weitere Kanalsanierungen Schadenklasse 0 und 1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Umsetzung eines kommunalen Entwicklungskonzept für unsere Gemeinde</a:t>
            </a:r>
          </a:p>
          <a:p>
            <a:pPr marL="216000" indent="-216000">
              <a:lnSpc>
                <a:spcPct val="100000"/>
              </a:lnSpc>
              <a:spcAft>
                <a:spcPts val="1200"/>
              </a:spcAft>
            </a:pPr>
            <a:r>
              <a:rPr lang="de-DE" sz="1800" dirty="0"/>
              <a:t>Abriss der Kläranlage, </a:t>
            </a:r>
            <a:r>
              <a:rPr lang="de-DE" sz="1800" dirty="0" smtClean="0"/>
              <a:t>Oppershofen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317562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772</Words>
  <Application>Microsoft Office PowerPoint</Application>
  <PresentationFormat>Breitbild</PresentationFormat>
  <Paragraphs>125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Wingdings</vt:lpstr>
      <vt:lpstr>Office Theme</vt:lpstr>
      <vt:lpstr>PowerPoint-Präsentation</vt:lpstr>
      <vt:lpstr>PowerPoint-Präsentation</vt:lpstr>
      <vt:lpstr>Rückblick 2025 </vt:lpstr>
      <vt:lpstr>Rückblick 2025 - Bauamt</vt:lpstr>
      <vt:lpstr>Rückblick 2025 - Bauamt</vt:lpstr>
      <vt:lpstr>Rückblick 2025 - Ordnungsamt</vt:lpstr>
      <vt:lpstr>Nach- und Neubesetzung Verwaltung/ Bauhof</vt:lpstr>
      <vt:lpstr>Ausblick 2026 - Allgemeines</vt:lpstr>
      <vt:lpstr>Ausblick 2026 - Bauamt</vt:lpstr>
      <vt:lpstr>Ausblick 2026 - Bauamt</vt:lpstr>
      <vt:lpstr>Verschiedenes</vt:lpstr>
      <vt:lpstr>Danke an alle, die für unsere Gemeinschaft Verantwortung übernehmen,  Ideen einbringen,  ihre Zeit und ihr Engagement einsetzen,  Geduld aufbringen  und die Wertschätzung untereinander beibehalten. </vt:lpstr>
      <vt:lpstr>Ich freue mich auf die gemeinsamen Herausforderungen  im nächsten Jahr 2026,  auf konstruktiven Austausch, Zusammenhalt, Wertschätzung und das Miteinander auf Augenhöhe.</vt:lpstr>
    </vt:vector>
  </TitlesOfParts>
  <Company>Your Organisation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Schneider, Olga</dc:creator>
  <cp:lastModifiedBy>Lang, Bianca</cp:lastModifiedBy>
  <cp:revision>138</cp:revision>
  <cp:lastPrinted>2025-11-20T12:38:57Z</cp:lastPrinted>
  <dcterms:created xsi:type="dcterms:W3CDTF">2022-12-01T08:37:53Z</dcterms:created>
  <dcterms:modified xsi:type="dcterms:W3CDTF">2025-12-01T10:02:38Z</dcterms:modified>
</cp:coreProperties>
</file>